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mp4" ContentType="video/unknown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5" r:id="rId4"/>
    <p:sldId id="286" r:id="rId5"/>
    <p:sldId id="287" r:id="rId6"/>
    <p:sldId id="263" r:id="rId7"/>
    <p:sldId id="264" r:id="rId8"/>
    <p:sldId id="288" r:id="rId9"/>
    <p:sldId id="307" r:id="rId10"/>
    <p:sldId id="308" r:id="rId11"/>
    <p:sldId id="309" r:id="rId12"/>
    <p:sldId id="327" r:id="rId13"/>
    <p:sldId id="311" r:id="rId14"/>
    <p:sldId id="328" r:id="rId15"/>
    <p:sldId id="313" r:id="rId16"/>
    <p:sldId id="314" r:id="rId17"/>
    <p:sldId id="334" r:id="rId18"/>
    <p:sldId id="335" r:id="rId19"/>
    <p:sldId id="336" r:id="rId20"/>
    <p:sldId id="319" r:id="rId21"/>
    <p:sldId id="320" r:id="rId22"/>
    <p:sldId id="321" r:id="rId23"/>
    <p:sldId id="322" r:id="rId24"/>
    <p:sldId id="333" r:id="rId25"/>
    <p:sldId id="331" r:id="rId26"/>
    <p:sldId id="332" r:id="rId27"/>
    <p:sldId id="32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0" autoAdjust="0"/>
    <p:restoredTop sz="97436" autoAdjust="0"/>
  </p:normalViewPr>
  <p:slideViewPr>
    <p:cSldViewPr snapToGrid="0" snapToObjects="1">
      <p:cViewPr varScale="1">
        <p:scale>
          <a:sx n="92" d="100"/>
          <a:sy n="92" d="100"/>
        </p:scale>
        <p:origin x="-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SGR 1</c:v>
                </c:pt>
              </c:strCache>
            </c:strRef>
          </c:tx>
          <c:cat>
            <c:numRef>
              <c:f>Sheet1!$A$2:$A$6</c:f>
              <c:numCache>
                <c:formatCode>m/d;@</c:formatCode>
                <c:ptCount val="5"/>
                <c:pt idx="0">
                  <c:v>37261.0</c:v>
                </c:pt>
                <c:pt idx="1">
                  <c:v>37262.0</c:v>
                </c:pt>
                <c:pt idx="2">
                  <c:v>37263.0</c:v>
                </c:pt>
                <c:pt idx="3">
                  <c:v>37264.0</c:v>
                </c:pt>
                <c:pt idx="4">
                  <c:v>37265.0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32.0</c:v>
                </c:pt>
                <c:pt idx="1">
                  <c:v>32.0</c:v>
                </c:pt>
                <c:pt idx="2">
                  <c:v>28.0</c:v>
                </c:pt>
                <c:pt idx="3">
                  <c:v>12.0</c:v>
                </c:pt>
                <c:pt idx="4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SGR 2</c:v>
                </c:pt>
              </c:strCache>
            </c:strRef>
          </c:tx>
          <c:cat>
            <c:numRef>
              <c:f>Sheet1!$A$2:$A$6</c:f>
              <c:numCache>
                <c:formatCode>m/d;@</c:formatCode>
                <c:ptCount val="5"/>
                <c:pt idx="0">
                  <c:v>37261.0</c:v>
                </c:pt>
                <c:pt idx="1">
                  <c:v>37262.0</c:v>
                </c:pt>
                <c:pt idx="2">
                  <c:v>37263.0</c:v>
                </c:pt>
                <c:pt idx="3">
                  <c:v>37264.0</c:v>
                </c:pt>
                <c:pt idx="4">
                  <c:v>37265.0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12.0</c:v>
                </c:pt>
                <c:pt idx="1">
                  <c:v>12.0</c:v>
                </c:pt>
                <c:pt idx="2">
                  <c:v>12.0</c:v>
                </c:pt>
                <c:pt idx="3">
                  <c:v>21.0</c:v>
                </c:pt>
                <c:pt idx="4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8087592"/>
        <c:axId val="-2008084296"/>
      </c:radarChart>
      <c:catAx>
        <c:axId val="-2008087592"/>
        <c:scaling>
          <c:orientation val="minMax"/>
        </c:scaling>
        <c:delete val="0"/>
        <c:axPos val="b"/>
        <c:majorGridlines/>
        <c:numFmt formatCode="m/d;@" sourceLinked="1"/>
        <c:majorTickMark val="none"/>
        <c:minorTickMark val="none"/>
        <c:tickLblPos val="nextTo"/>
        <c:spPr>
          <a:ln w="9525">
            <a:noFill/>
          </a:ln>
        </c:spPr>
        <c:crossAx val="-2008084296"/>
        <c:crosses val="autoZero"/>
        <c:auto val="1"/>
        <c:lblAlgn val="ctr"/>
        <c:lblOffset val="100"/>
        <c:noMultiLvlLbl val="0"/>
      </c:catAx>
      <c:valAx>
        <c:axId val="-2008084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08087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863662269455"/>
          <c:y val="0.42513167104112"/>
          <c:w val="0.225174276530702"/>
          <c:h val="0.2744015748031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Detected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Injection</c:v>
                </c:pt>
                <c:pt idx="1">
                  <c:v>Jamming</c:v>
                </c:pt>
                <c:pt idx="2">
                  <c:v>Interception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8.0</c:v>
                </c:pt>
                <c:pt idx="1">
                  <c:v>5.0</c:v>
                </c:pt>
                <c:pt idx="2">
                  <c:v>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Quarantined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Injection</c:v>
                </c:pt>
                <c:pt idx="1">
                  <c:v>Jamming</c:v>
                </c:pt>
                <c:pt idx="2">
                  <c:v>Interception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5.0</c:v>
                </c:pt>
                <c:pt idx="1">
                  <c:v>4.0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8957512"/>
        <c:axId val="-2048440568"/>
      </c:barChart>
      <c:catAx>
        <c:axId val="-2008957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48440568"/>
        <c:crosses val="autoZero"/>
        <c:auto val="1"/>
        <c:lblAlgn val="ctr"/>
        <c:lblOffset val="100"/>
        <c:noMultiLvlLbl val="0"/>
      </c:catAx>
      <c:valAx>
        <c:axId val="-2048440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08957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E9CB-17BC-48C2-889A-4387E6034FB2}" type="datetimeFigureOut">
              <a:rPr lang="en-US" smtClean="0"/>
              <a:t>5/7/14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98FBF-9865-47F2-8FA2-BB0C996D5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0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12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And here are the remaining five.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 the Level of Difficulty Storyboard, we introduced the idea of 2 levels of difficulty (easy and a difficult level) and what aspects of a cyber attack (e.g.</a:t>
            </a:r>
            <a:r>
              <a:rPr lang="en-US" sz="1200" baseline="0" dirty="0" smtClean="0"/>
              <a:t> </a:t>
            </a:r>
            <a:r>
              <a:rPr lang="en-US" sz="1200" dirty="0" smtClean="0"/>
              <a:t>duration, amount of simultaneous / near</a:t>
            </a:r>
            <a:r>
              <a:rPr lang="en-US" sz="1200" baseline="0" dirty="0" smtClean="0"/>
              <a:t> simultaneous</a:t>
            </a:r>
            <a:r>
              <a:rPr lang="en-US" sz="1200" dirty="0" smtClean="0"/>
              <a:t> attacks, and potential operational impact) would make</a:t>
            </a:r>
            <a:r>
              <a:rPr lang="en-US" sz="1200" baseline="0" dirty="0" smtClean="0"/>
              <a:t> the game easier or harder to play.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37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300" kern="1200" dirty="0" smtClean="0">
                <a:solidFill>
                  <a:schemeClr val="tx1"/>
                </a:solidFill>
                <a:effectLst/>
              </a:rPr>
              <a:t>This is our Architecture.  ACES functionality is organized into five major subsystems.</a:t>
            </a:r>
            <a:endParaRPr lang="en-US" sz="1300" dirty="0" smtClean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300" dirty="0" smtClean="0"/>
              <a:t>First, every aspect of the game will need a GUI in order for a user to progress or influence the gameplay. </a:t>
            </a:r>
            <a:endParaRPr lang="en-US" sz="1300" kern="1200" dirty="0" smtClean="0">
              <a:solidFill>
                <a:schemeClr val="tx1"/>
              </a:solidFill>
              <a:effectLst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300" dirty="0" smtClean="0"/>
              <a:t>(</a:t>
            </a:r>
            <a:r>
              <a:rPr lang="en-US" sz="1300" dirty="0" err="1" smtClean="0"/>
              <a:t>Mak</a:t>
            </a:r>
            <a:r>
              <a:rPr lang="en-US" sz="1300" dirty="0" smtClean="0"/>
              <a:t>) </a:t>
            </a:r>
            <a:r>
              <a:rPr lang="en-US" sz="1300" b="0" i="0" u="none" strike="noStrike" kern="1200" baseline="0" dirty="0" smtClean="0">
                <a:solidFill>
                  <a:schemeClr val="tx1"/>
                </a:solidFill>
              </a:rPr>
              <a:t>VR‐Forces is a Computer Generated Forces (CGF) application and toolkit.  It provides an application (with a GUI) that displays a simulated  environment.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300" dirty="0" smtClean="0"/>
              <a:t>Unity</a:t>
            </a:r>
            <a:r>
              <a:rPr lang="en-US" sz="1300" baseline="0" dirty="0" smtClean="0"/>
              <a:t> is a </a:t>
            </a:r>
            <a:r>
              <a:rPr lang="en-US" sz="1300" kern="1200" dirty="0" smtClean="0">
                <a:solidFill>
                  <a:schemeClr val="tx1"/>
                </a:solidFill>
                <a:effectLst/>
              </a:rPr>
              <a:t>Commercial Off-the-Shelf (</a:t>
            </a:r>
            <a:r>
              <a:rPr lang="en-US" sz="1300" baseline="0" dirty="0" smtClean="0"/>
              <a:t>COTS) game development engine </a:t>
            </a:r>
            <a:r>
              <a:rPr lang="en-US" sz="1300" b="0" i="0" u="none" strike="noStrike" kern="1200" baseline="0" dirty="0" smtClean="0">
                <a:solidFill>
                  <a:schemeClr val="tx1"/>
                </a:solidFill>
              </a:rPr>
              <a:t>and Integrated Development Environment (IDE) used</a:t>
            </a:r>
            <a:r>
              <a:rPr lang="en-US" sz="1300" dirty="0" smtClean="0"/>
              <a:t> create interactive 3D and 2D content, enhancing the visual aspect of ACES.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the VR-Forces interfaces with Unity in order to accept environmental model updates to the Geographical Information System (GIS) data that comes preloaded with the tool.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Once built, these enhanced models inside of Unity will be integrated to VR-Forces and mapped to object instances so that the visual aspects of the game are appealing to the user.</a:t>
            </a:r>
            <a:endParaRPr lang="en-US" sz="1300" b="0" i="0" u="none" strike="noStrike" kern="1200" baseline="0" dirty="0" smtClean="0">
              <a:solidFill>
                <a:schemeClr val="tx1"/>
              </a:solidFill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300" dirty="0" smtClean="0"/>
              <a:t>The Attack Generator was developed by LTC </a:t>
            </a:r>
            <a:r>
              <a:rPr lang="en-US" sz="1300" dirty="0" err="1" smtClean="0"/>
              <a:t>Alexandre</a:t>
            </a:r>
            <a:r>
              <a:rPr lang="en-US" sz="1300" dirty="0" smtClean="0"/>
              <a:t> Barreto, Brazilian Air Force, PhD, and it injects simulated cyber attacks and IT effects into the VR-Forces SS.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300" dirty="0" smtClean="0"/>
              <a:t>Finally, The ACES Data Storage Subsystem consists of two components; the Database for storage and quick recall of user profile information and the Data Store that contains the functionality to write game save information to a client machine.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21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8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 approach is to use the indirect means of using Reactive Tasks through Unity is the recommendation for future teams.</a:t>
            </a:r>
          </a:p>
          <a:p>
            <a:pPr lvl="1"/>
            <a:r>
              <a:rPr lang="en-US" sz="2000" dirty="0" smtClean="0"/>
              <a:t>An idea for implementation is to build a Control Panel Interface for the Air Traffic Control in Unity that would trigger the Reactive Tasks.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7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3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9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5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The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</a:rPr>
              <a:t> following two slides </a:t>
            </a:r>
            <a:r>
              <a:rPr lang="en-US" sz="1600" dirty="0" smtClean="0"/>
              <a:t>c</a:t>
            </a:r>
            <a:r>
              <a:rPr lang="en-US" sz="1600" kern="1200" dirty="0" smtClean="0">
                <a:solidFill>
                  <a:schemeClr val="tx1"/>
                </a:solidFill>
                <a:effectLst/>
              </a:rPr>
              <a:t>aptures the environment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</a:rPr>
              <a:t> and </a:t>
            </a:r>
            <a:r>
              <a:rPr lang="en-US" sz="1600" kern="1200" dirty="0" smtClean="0">
                <a:solidFill>
                  <a:schemeClr val="tx1"/>
                </a:solidFill>
                <a:effectLst/>
              </a:rPr>
              <a:t>circumstances in which ACES must operate.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baseline="0" dirty="0" smtClean="0">
              <a:solidFill>
                <a:schemeClr val="tx1"/>
              </a:solidFill>
              <a:effectLst/>
            </a:endParaRPr>
          </a:p>
          <a:p>
            <a:pPr marL="285750" lvl="1" indent="-285750">
              <a:buFontTx/>
              <a:buChar char="-"/>
              <a:defRPr/>
            </a:pPr>
            <a:r>
              <a:rPr lang="en-US" sz="1600" dirty="0" smtClean="0"/>
              <a:t>W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</a:rPr>
              <a:t>e have Policies and Guidelines coming from the Institute</a:t>
            </a:r>
            <a:r>
              <a:rPr lang="en-US" sz="1600" kern="1200" dirty="0" smtClean="0">
                <a:solidFill>
                  <a:schemeClr val="tx1"/>
                </a:solidFill>
                <a:effectLst/>
              </a:rPr>
              <a:t> itself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</a:rPr>
              <a:t>, along with </a:t>
            </a:r>
            <a:r>
              <a:rPr lang="en-US" sz="1600" dirty="0" smtClean="0"/>
              <a:t>video games design and development Best Practices 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</a:rPr>
              <a:t>fostered by the US </a:t>
            </a:r>
            <a:r>
              <a:rPr lang="en-US" sz="1600" dirty="0" smtClean="0"/>
              <a:t>Entertainment Software Association</a:t>
            </a:r>
            <a:r>
              <a:rPr lang="en-US" sz="1600" baseline="0" dirty="0" smtClean="0"/>
              <a:t> (e.g. those dealing with intellectual property &amp; anti-piracy – content protection features, and pro-family games – parental controls &amp; ESRB rating system)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baseline="0" dirty="0" smtClean="0">
              <a:solidFill>
                <a:schemeClr val="tx1"/>
              </a:solidFill>
              <a:effectLst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kern="1200" baseline="0" dirty="0" smtClean="0">
                <a:solidFill>
                  <a:schemeClr val="tx1"/>
                </a:solidFill>
                <a:effectLst/>
              </a:rPr>
              <a:t>WRT General Assumptions:  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1600" kern="1200" baseline="0" dirty="0" smtClean="0">
                <a:solidFill>
                  <a:schemeClr val="tx1"/>
                </a:solidFill>
                <a:effectLst/>
              </a:rPr>
              <a:t>ACES first prototype would need to work from the C4I Center and SGI development facilities.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1600" kern="1200" baseline="0" dirty="0" smtClean="0">
                <a:solidFill>
                  <a:schemeClr val="tx1"/>
                </a:solidFill>
                <a:effectLst/>
              </a:rPr>
              <a:t>Also, all IT tech support would be provided the SGI team and/or our our sponsors at the C4I Center.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1600" kern="1200" baseline="0" dirty="0" smtClean="0">
                <a:solidFill>
                  <a:schemeClr val="tx1"/>
                </a:solidFill>
                <a:effectLst/>
              </a:rPr>
              <a:t>Finally, any logistical support would be provided by either the SEOR team and/or the SGI D2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4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As far as constraints we are concerned, </a:t>
            </a:r>
          </a:p>
          <a:p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We were asked </a:t>
            </a:r>
            <a:r>
              <a:rPr lang="en-US" sz="1200" baseline="0" dirty="0" smtClean="0"/>
              <a:t>to leverage from a number of S/W tools our sponsor owns </a:t>
            </a:r>
            <a:r>
              <a:rPr lang="en-US" sz="1200" dirty="0" smtClean="0"/>
              <a:t>(mostly Commercial-of-the-shelf (COTS) products </a:t>
            </a:r>
            <a:r>
              <a:rPr lang="en-US" sz="1200" baseline="0" dirty="0" smtClean="0"/>
              <a:t>and we’ll get to describe these</a:t>
            </a:r>
            <a:r>
              <a:rPr lang="en-US" sz="1200" dirty="0" smtClean="0"/>
              <a:t> tools </a:t>
            </a:r>
            <a:r>
              <a:rPr lang="en-US" sz="1200" baseline="0" dirty="0" smtClean="0"/>
              <a:t>in later slides).</a:t>
            </a:r>
          </a:p>
          <a:p>
            <a:pPr marL="171450" indent="-171450">
              <a:buFontTx/>
              <a:buChar char="-"/>
            </a:pPr>
            <a:endParaRPr lang="en-US" sz="1200" baseline="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The same applies what’s available - H/W and S/W – at the</a:t>
            </a:r>
            <a:r>
              <a:rPr lang="en-US" sz="1200" baseline="0" dirty="0" smtClean="0"/>
              <a:t> SGI facilities.</a:t>
            </a:r>
          </a:p>
          <a:p>
            <a:endParaRPr lang="en-US" sz="1200" baseline="0" dirty="0" smtClean="0"/>
          </a:p>
          <a:p>
            <a:pPr marL="171450" indent="-171450">
              <a:buFontTx/>
              <a:buChar char="-"/>
            </a:pPr>
            <a:r>
              <a:rPr lang="en-US" sz="1200" baseline="0" dirty="0" smtClean="0"/>
              <a:t>Of course, both of these </a:t>
            </a:r>
            <a:r>
              <a:rPr lang="en-US" sz="1200" dirty="0" smtClean="0"/>
              <a:t>desires </a:t>
            </a:r>
            <a:r>
              <a:rPr lang="en-US" sz="1200" baseline="0" dirty="0" smtClean="0"/>
              <a:t>will lead to a series of explicit and derived interoperability and interface requirements</a:t>
            </a:r>
            <a:r>
              <a:rPr lang="en-US" sz="1200" dirty="0" smtClean="0"/>
              <a:t> future SEOR-SGI teams would need to uncover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7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Operating Concept is quite straight forward and characteristic of a video game: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You have a user (aka the player) and the game (ACES)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The targeted audience is the Air Traffic Management personnel, in particular the ATC (as mentioned earlier)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Similar to a traditional video game, the player creates and account and logs in to play the game.  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The player is confronted with a series of cyber threat scenarios he or she is expected to respond in a timely fashion to eliminate or mitigate the threat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46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While drafting the CONOPS document, the team engaged in high-level scoring discussions which eventually led to the creation of this table, as possible metrics for the game.  </a:t>
            </a:r>
          </a:p>
          <a:p>
            <a:endParaRPr lang="en-US" sz="1200" dirty="0" smtClean="0"/>
          </a:p>
          <a:p>
            <a:r>
              <a:rPr lang="en-US" sz="1200" baseline="0" dirty="0" smtClean="0"/>
              <a:t>Dr. Barreto found it very relevant and timely and suggested </a:t>
            </a:r>
            <a:r>
              <a:rPr lang="en-US" sz="1200" dirty="0" smtClean="0"/>
              <a:t>we </a:t>
            </a:r>
            <a:r>
              <a:rPr lang="en-US" sz="1200" baseline="0" dirty="0" smtClean="0"/>
              <a:t>expand it to include operational capabilities/attributes</a:t>
            </a:r>
            <a:r>
              <a:rPr lang="en-US" sz="1200" dirty="0" smtClean="0"/>
              <a:t> (</a:t>
            </a:r>
            <a:r>
              <a:rPr lang="en-US" sz="1200" baseline="0" dirty="0" smtClean="0"/>
              <a:t>in addition to cyber-attack elements).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NOTES:</a:t>
            </a:r>
          </a:p>
          <a:p>
            <a:pPr marL="176213" lvl="0" indent="-176213">
              <a:buFont typeface="+mj-lt"/>
              <a:buAutoNum type="arabicPeriod"/>
            </a:pPr>
            <a:r>
              <a:rPr lang="en-US" sz="1200" dirty="0" smtClean="0"/>
              <a:t>Recovery: threat has been detected, positively identified, and prescribed recovery procedures have been implemented.</a:t>
            </a:r>
          </a:p>
          <a:p>
            <a:pPr marL="176213" lvl="0" indent="-176213">
              <a:buFont typeface="+mj-lt"/>
              <a:buAutoNum type="arabicPeriod"/>
            </a:pPr>
            <a:r>
              <a:rPr lang="en-US" sz="1200" dirty="0" smtClean="0"/>
              <a:t>Quarantined: cyber threat has been removed from the ATC’s console.</a:t>
            </a:r>
          </a:p>
          <a:p>
            <a:pPr marL="176213" lvl="0" indent="-176213">
              <a:buFont typeface="+mj-lt"/>
              <a:buAutoNum type="arabicPeriod"/>
            </a:pPr>
            <a:r>
              <a:rPr lang="en-US" sz="1200" dirty="0" smtClean="0"/>
              <a:t>Mission Reliability: probability of completing entire sortie without failure of any Mission Essential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67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</a:rPr>
              <a:t>We developed a series of Storyboards to promote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</a:rPr>
              <a:t>dialogue between the SGI team, our sponsors, and us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</a:rPr>
              <a:t> at an early stage of our effort.</a:t>
            </a:r>
            <a:endParaRPr lang="en-US" sz="1200" kern="1200" dirty="0" smtClean="0"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Those developed – such </a:t>
            </a:r>
            <a:r>
              <a:rPr lang="en-US" sz="1200" smtClean="0"/>
              <a:t>as Launching the ACES Game and how </a:t>
            </a:r>
            <a:r>
              <a:rPr lang="en-US" sz="1200" dirty="0" smtClean="0"/>
              <a:t>we envisioned cyber attacks being injected into the game – were representative of the range of activities the user would be encountered with while playing ACES.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8FBF-9865-47F2-8FA2-BB0C996D57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0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86" y="12357"/>
            <a:ext cx="28575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BFA1-5609-44A7-9FFC-030BC08F8030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F9E-8585-4601-AB07-1E04EBBF8B65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F3D-7A74-4068-B4D3-B6421E977A0B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88C-E0E0-4846-9E2A-CB3BC6608DD1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2"/>
            <a:ext cx="1645920" cy="681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5DE2-F15A-4A95-AC9C-E181DA8C49E6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7372-118A-4E22-A8D1-2573AF71B8CD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BBA1-3D8F-457E-B098-81A7E7B2917F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445-CB89-4854-AE78-CD066C50E8A3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3A49-4DD2-49F9-A67A-A4624EC7EFEC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2333-1568-43DD-833E-F00979C69F96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A5FA-9ED1-4711-B9AB-7C8B248CE03E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1083B4-7C3D-4441-85F4-7783E2BA96B7}" type="datetime1">
              <a:rPr lang="en-US" smtClean="0"/>
              <a:t>5/7/14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game.gmu.edu/sgi/&amp;sa=U&amp;ei=52VqU7_VG4SMyASXzoLACA&amp;ved=0CC4Q9QEwAA&amp;sig2=Werhr9lP19dWBV5foknU7A&amp;usg=AFQjCNHyZaCeDhj_nCAObD0Yc8Z6VLDr7A" TargetMode="External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sa.com/privacy/index.asp" TargetMode="External"/><Relationship Id="rId4" Type="http://schemas.openxmlformats.org/officeDocument/2006/relationships/image" Target="../media/image11.gif"/><Relationship Id="rId5" Type="http://schemas.openxmlformats.org/officeDocument/2006/relationships/hyperlink" Target="http://www.theesa.com/policy/antipiracy.asp" TargetMode="External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0946"/>
            <a:ext cx="7772400" cy="2585323"/>
          </a:xfrm>
        </p:spPr>
        <p:txBody>
          <a:bodyPr>
            <a:spAutoFit/>
          </a:bodyPr>
          <a:lstStyle/>
          <a:p>
            <a:r>
              <a:rPr lang="en-US" sz="5400" dirty="0" smtClean="0"/>
              <a:t>Air Traffic Controller Cyberattack Evaluation Serious (ACES) Game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518" y="4953000"/>
            <a:ext cx="7280481" cy="1688602"/>
          </a:xfrm>
        </p:spPr>
        <p:txBody>
          <a:bodyPr>
            <a:normAutofit/>
          </a:bodyPr>
          <a:lstStyle/>
          <a:p>
            <a:r>
              <a:rPr lang="en-US" dirty="0" smtClean="0"/>
              <a:t>Doran </a:t>
            </a:r>
            <a:r>
              <a:rPr lang="en-US" dirty="0" err="1" smtClean="0"/>
              <a:t>Cavett</a:t>
            </a:r>
            <a:r>
              <a:rPr lang="en-US" dirty="0" smtClean="0"/>
              <a:t>, Will </a:t>
            </a:r>
            <a:r>
              <a:rPr lang="en-US" dirty="0" err="1" smtClean="0"/>
              <a:t>Fontan</a:t>
            </a:r>
            <a:r>
              <a:rPr lang="en-US" dirty="0" smtClean="0"/>
              <a:t>, Imran Shah</a:t>
            </a:r>
          </a:p>
          <a:p>
            <a:r>
              <a:rPr lang="en-US" sz="2000" dirty="0" smtClean="0"/>
              <a:t>Sponsor: Dr. Paulo Costa (GMU C4I Center)</a:t>
            </a:r>
          </a:p>
          <a:p>
            <a:r>
              <a:rPr lang="en-US" sz="2000" dirty="0" smtClean="0"/>
              <a:t>SE/OR 699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028656"/>
            <a:ext cx="7772400" cy="64633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Final Presentation – May 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2014 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987"/>
            <a:ext cx="2272424" cy="21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2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0"/>
            <a:ext cx="8229600" cy="16002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000" dirty="0" smtClean="0"/>
              <a:t>Policies, Assumptions, Constraints (2)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39376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Constraints </a:t>
            </a:r>
            <a:endParaRPr lang="en-US" sz="28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system shall leverage from existing C4I Center and SGI’s hardware, server, and development tools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Interoperability and interface requirements shall be set by SGI development team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system shall leverage from the C4I Center’s C2 Collaborative Testbed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2" name="Picture 4" descr="https://encrypted-tbn1.gstatic.com/images?q=tbn:ANd9GcScVINHe3761kUk-ZVKiqiLIoGraIG0IuavaNNAUGFTRUaRmFmq3U0jB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28" y="5590535"/>
            <a:ext cx="11049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ummer Game Institute at Maso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12" y="5040313"/>
            <a:ext cx="3657600" cy="1510019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8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0"/>
            <a:ext cx="8229600" cy="813816"/>
          </a:xfrm>
        </p:spPr>
        <p:txBody>
          <a:bodyPr anchor="ctr" anchorCtr="0"/>
          <a:lstStyle/>
          <a:p>
            <a:r>
              <a:rPr lang="en-US" dirty="0" smtClean="0"/>
              <a:t>Operational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262979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Major actors: The User (Player) and ACES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intended audience: Air Traffic Management (ATM) personnel; particularly, the ATC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Every aspect of the game will involve the graphical user interface (GUI) in order for the User to progress or influence the gameplay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User will launch the application, create / delete /edit accounts, and play the ACES game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User will be visually challenged with two-dimensional and 3-dimentional entities mapped on the screen.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User’s response will be achieved via use of the mouse and/or clicking on keys on the keyboard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96746"/>
              </p:ext>
            </p:extLst>
          </p:nvPr>
        </p:nvGraphicFramePr>
        <p:xfrm>
          <a:off x="92252" y="920734"/>
          <a:ext cx="8961120" cy="3767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80"/>
                <a:gridCol w="2377440"/>
                <a:gridCol w="1828800"/>
                <a:gridCol w="3200400"/>
              </a:tblGrid>
              <a:tr h="284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Capability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Attribute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Measure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Metric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24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Attack Detected and Positively Identified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Attack Characteristics and Pattern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Attack Type, Target, and Technique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Quantity detected</a:t>
                      </a:r>
                      <a:r>
                        <a:rPr lang="en-US" sz="1300" dirty="0">
                          <a:effectLst/>
                        </a:rPr>
                        <a:t>; % detected; % positively identified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0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Identified attacks </a:t>
                      </a:r>
                      <a:r>
                        <a:rPr lang="en-US" sz="1300" dirty="0" smtClean="0">
                          <a:effectLst/>
                        </a:rPr>
                        <a:t>quarantined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Number of Affected Devices and Response Time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Number of consoles quarantined and recovered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% of ATC consoles recovered; Time of </a:t>
                      </a:r>
                      <a:r>
                        <a:rPr lang="en-US" sz="1300" dirty="0" smtClean="0">
                          <a:effectLst/>
                        </a:rPr>
                        <a:t>recovery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8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Recovery to Attack Event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Computer Terminal Down Time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Time to full recovery from attack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Time to recovery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8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Mission Assurance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Flight operations to and from Oil Platforms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Operations </a:t>
                      </a:r>
                      <a:r>
                        <a:rPr lang="en-US" sz="1300" dirty="0" smtClean="0">
                          <a:effectLst/>
                        </a:rPr>
                        <a:t>Tempo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Sortie Generation Rate; Average mission fuel consumption; Average mission flight time 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8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Mission Assurance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Flight operations to and from Oil Platforms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Mission </a:t>
                      </a:r>
                      <a:r>
                        <a:rPr lang="en-US" sz="1300" dirty="0" smtClean="0">
                          <a:effectLst/>
                        </a:rPr>
                        <a:t>Reliability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% of flight operations successfully completed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8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Schedule Adherence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Late Flight Departures and Arrivals 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Schedule Slippage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% of late departures &amp; arrivals; average late departure and arrival times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0"/>
            <a:ext cx="8229600" cy="813816"/>
          </a:xfrm>
        </p:spPr>
        <p:txBody>
          <a:bodyPr anchor="ctr" anchorCtr="0"/>
          <a:lstStyle/>
          <a:p>
            <a:r>
              <a:rPr lang="en-US" sz="5000" dirty="0" smtClean="0"/>
              <a:t>Proposed Metrics</a:t>
            </a:r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49201779"/>
              </p:ext>
            </p:extLst>
          </p:nvPr>
        </p:nvGraphicFramePr>
        <p:xfrm>
          <a:off x="323850" y="4622343"/>
          <a:ext cx="3433767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07339697"/>
              </p:ext>
            </p:extLst>
          </p:nvPr>
        </p:nvGraphicFramePr>
        <p:xfrm>
          <a:off x="4519617" y="4622343"/>
          <a:ext cx="3865123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907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-1"/>
            <a:ext cx="8229600" cy="813816"/>
          </a:xfrm>
        </p:spPr>
        <p:txBody>
          <a:bodyPr anchor="ctr"/>
          <a:lstStyle/>
          <a:p>
            <a:r>
              <a:rPr lang="en-US" dirty="0" smtClean="0"/>
              <a:t>Storyboards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97280"/>
            <a:ext cx="5303520" cy="5299912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Creating New Account and ACES </a:t>
            </a:r>
            <a:r>
              <a:rPr lang="en-US" dirty="0" smtClean="0"/>
              <a:t>Tutorial</a:t>
            </a:r>
          </a:p>
          <a:p>
            <a:pPr lvl="1"/>
            <a:r>
              <a:rPr lang="en-US" sz="2000" dirty="0" smtClean="0"/>
              <a:t>Account setup and registration; first time tutorial</a:t>
            </a:r>
            <a:endParaRPr lang="en-US" sz="2000" dirty="0"/>
          </a:p>
          <a:p>
            <a:pPr lvl="0"/>
            <a:r>
              <a:rPr lang="en-US" dirty="0"/>
              <a:t>Launching </a:t>
            </a:r>
            <a:r>
              <a:rPr lang="en-US" dirty="0" smtClean="0"/>
              <a:t>ACES</a:t>
            </a:r>
          </a:p>
          <a:p>
            <a:pPr lvl="1"/>
            <a:r>
              <a:rPr lang="en-US" sz="2000" dirty="0" smtClean="0"/>
              <a:t>The Opening Sequence and Starting a game</a:t>
            </a:r>
            <a:endParaRPr lang="en-US" sz="2000" dirty="0"/>
          </a:p>
          <a:p>
            <a:pPr lvl="0"/>
            <a:r>
              <a:rPr lang="en-US" dirty="0"/>
              <a:t>ACES Cyber-Attack </a:t>
            </a:r>
            <a:r>
              <a:rPr lang="en-US" dirty="0" smtClean="0"/>
              <a:t>Injects</a:t>
            </a:r>
          </a:p>
          <a:p>
            <a:pPr lvl="1"/>
            <a:r>
              <a:rPr lang="en-US" sz="2000" dirty="0" smtClean="0"/>
              <a:t>Type, amount, rate, duration = difficulty level</a:t>
            </a:r>
            <a:endParaRPr lang="en-US" sz="2000" dirty="0"/>
          </a:p>
          <a:p>
            <a:pPr lvl="0"/>
            <a:r>
              <a:rPr lang="en-US" dirty="0"/>
              <a:t>ACES General Description &amp; Normal Operational Tempo </a:t>
            </a:r>
            <a:r>
              <a:rPr lang="en-US" dirty="0" smtClean="0"/>
              <a:t>Guidance</a:t>
            </a:r>
          </a:p>
          <a:p>
            <a:pPr lvl="1"/>
            <a:r>
              <a:rPr lang="en-US" sz="2000" dirty="0" smtClean="0"/>
              <a:t>Normal flight OPS; game duration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-1"/>
          <a:stretch/>
        </p:blipFill>
        <p:spPr bwMode="auto">
          <a:xfrm>
            <a:off x="5814594" y="1371600"/>
            <a:ext cx="3200400" cy="212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728783" y="4038160"/>
            <a:ext cx="3375113" cy="1780423"/>
            <a:chOff x="-1" y="-141578"/>
            <a:chExt cx="6084536" cy="3943455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-1" y="-141578"/>
              <a:ext cx="6084536" cy="3943455"/>
              <a:chOff x="-173902" y="-189383"/>
              <a:chExt cx="8136721" cy="5275087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0" y="0"/>
                <a:ext cx="2026920" cy="2316480"/>
              </a:xfrm>
              <a:custGeom>
                <a:avLst/>
                <a:gdLst>
                  <a:gd name="connsiteX0" fmla="*/ 2026920 w 2026920"/>
                  <a:gd name="connsiteY0" fmla="*/ 0 h 2316480"/>
                  <a:gd name="connsiteX1" fmla="*/ 1950720 w 2026920"/>
                  <a:gd name="connsiteY1" fmla="*/ 198120 h 2316480"/>
                  <a:gd name="connsiteX2" fmla="*/ 1935480 w 2026920"/>
                  <a:gd name="connsiteY2" fmla="*/ 259080 h 2316480"/>
                  <a:gd name="connsiteX3" fmla="*/ 1905000 w 2026920"/>
                  <a:gd name="connsiteY3" fmla="*/ 304800 h 2316480"/>
                  <a:gd name="connsiteX4" fmla="*/ 1874520 w 2026920"/>
                  <a:gd name="connsiteY4" fmla="*/ 396240 h 2316480"/>
                  <a:gd name="connsiteX5" fmla="*/ 1813560 w 2026920"/>
                  <a:gd name="connsiteY5" fmla="*/ 441960 h 2316480"/>
                  <a:gd name="connsiteX6" fmla="*/ 1752600 w 2026920"/>
                  <a:gd name="connsiteY6" fmla="*/ 472440 h 2316480"/>
                  <a:gd name="connsiteX7" fmla="*/ 1706880 w 2026920"/>
                  <a:gd name="connsiteY7" fmla="*/ 502920 h 2316480"/>
                  <a:gd name="connsiteX8" fmla="*/ 1676400 w 2026920"/>
                  <a:gd name="connsiteY8" fmla="*/ 609600 h 2316480"/>
                  <a:gd name="connsiteX9" fmla="*/ 1722120 w 2026920"/>
                  <a:gd name="connsiteY9" fmla="*/ 670560 h 2316480"/>
                  <a:gd name="connsiteX10" fmla="*/ 1798320 w 2026920"/>
                  <a:gd name="connsiteY10" fmla="*/ 792480 h 2316480"/>
                  <a:gd name="connsiteX11" fmla="*/ 1844040 w 2026920"/>
                  <a:gd name="connsiteY11" fmla="*/ 822960 h 2316480"/>
                  <a:gd name="connsiteX12" fmla="*/ 1920240 w 2026920"/>
                  <a:gd name="connsiteY12" fmla="*/ 960120 h 2316480"/>
                  <a:gd name="connsiteX13" fmla="*/ 1935480 w 2026920"/>
                  <a:gd name="connsiteY13" fmla="*/ 1066800 h 2316480"/>
                  <a:gd name="connsiteX14" fmla="*/ 1706880 w 2026920"/>
                  <a:gd name="connsiteY14" fmla="*/ 1203960 h 2316480"/>
                  <a:gd name="connsiteX15" fmla="*/ 1630680 w 2026920"/>
                  <a:gd name="connsiteY15" fmla="*/ 1249680 h 2316480"/>
                  <a:gd name="connsiteX16" fmla="*/ 1447800 w 2026920"/>
                  <a:gd name="connsiteY16" fmla="*/ 1341120 h 2316480"/>
                  <a:gd name="connsiteX17" fmla="*/ 1371600 w 2026920"/>
                  <a:gd name="connsiteY17" fmla="*/ 1386840 h 2316480"/>
                  <a:gd name="connsiteX18" fmla="*/ 1310640 w 2026920"/>
                  <a:gd name="connsiteY18" fmla="*/ 1402080 h 2316480"/>
                  <a:gd name="connsiteX19" fmla="*/ 1203960 w 2026920"/>
                  <a:gd name="connsiteY19" fmla="*/ 1463040 h 2316480"/>
                  <a:gd name="connsiteX20" fmla="*/ 1188720 w 2026920"/>
                  <a:gd name="connsiteY20" fmla="*/ 1508760 h 2316480"/>
                  <a:gd name="connsiteX21" fmla="*/ 1173480 w 2026920"/>
                  <a:gd name="connsiteY21" fmla="*/ 1584960 h 2316480"/>
                  <a:gd name="connsiteX22" fmla="*/ 1143000 w 2026920"/>
                  <a:gd name="connsiteY22" fmla="*/ 1661160 h 2316480"/>
                  <a:gd name="connsiteX23" fmla="*/ 1127760 w 2026920"/>
                  <a:gd name="connsiteY23" fmla="*/ 1798320 h 2316480"/>
                  <a:gd name="connsiteX24" fmla="*/ 1112520 w 2026920"/>
                  <a:gd name="connsiteY24" fmla="*/ 1920240 h 2316480"/>
                  <a:gd name="connsiteX25" fmla="*/ 1021080 w 2026920"/>
                  <a:gd name="connsiteY25" fmla="*/ 1981200 h 2316480"/>
                  <a:gd name="connsiteX26" fmla="*/ 960120 w 2026920"/>
                  <a:gd name="connsiteY26" fmla="*/ 2011680 h 2316480"/>
                  <a:gd name="connsiteX27" fmla="*/ 914400 w 2026920"/>
                  <a:gd name="connsiteY27" fmla="*/ 2042160 h 2316480"/>
                  <a:gd name="connsiteX28" fmla="*/ 868680 w 2026920"/>
                  <a:gd name="connsiteY28" fmla="*/ 2057400 h 2316480"/>
                  <a:gd name="connsiteX29" fmla="*/ 838200 w 2026920"/>
                  <a:gd name="connsiteY29" fmla="*/ 2148840 h 2316480"/>
                  <a:gd name="connsiteX30" fmla="*/ 792480 w 2026920"/>
                  <a:gd name="connsiteY30" fmla="*/ 2179320 h 2316480"/>
                  <a:gd name="connsiteX31" fmla="*/ 746760 w 2026920"/>
                  <a:gd name="connsiteY31" fmla="*/ 2225040 h 2316480"/>
                  <a:gd name="connsiteX32" fmla="*/ 701040 w 2026920"/>
                  <a:gd name="connsiteY32" fmla="*/ 2240280 h 2316480"/>
                  <a:gd name="connsiteX33" fmla="*/ 655320 w 2026920"/>
                  <a:gd name="connsiteY33" fmla="*/ 2270760 h 2316480"/>
                  <a:gd name="connsiteX34" fmla="*/ 609600 w 2026920"/>
                  <a:gd name="connsiteY34" fmla="*/ 2286000 h 2316480"/>
                  <a:gd name="connsiteX35" fmla="*/ 548640 w 2026920"/>
                  <a:gd name="connsiteY35" fmla="*/ 2316480 h 2316480"/>
                  <a:gd name="connsiteX36" fmla="*/ 411480 w 2026920"/>
                  <a:gd name="connsiteY36" fmla="*/ 2301240 h 2316480"/>
                  <a:gd name="connsiteX37" fmla="*/ 350520 w 2026920"/>
                  <a:gd name="connsiteY37" fmla="*/ 2286000 h 2316480"/>
                  <a:gd name="connsiteX38" fmla="*/ 0 w 2026920"/>
                  <a:gd name="connsiteY38" fmla="*/ 2270760 h 231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026920" h="2316480">
                    <a:moveTo>
                      <a:pt x="2026920" y="0"/>
                    </a:moveTo>
                    <a:cubicBezTo>
                      <a:pt x="1953295" y="257689"/>
                      <a:pt x="2044109" y="-35352"/>
                      <a:pt x="1950720" y="198120"/>
                    </a:cubicBezTo>
                    <a:cubicBezTo>
                      <a:pt x="1942941" y="217567"/>
                      <a:pt x="1943731" y="239828"/>
                      <a:pt x="1935480" y="259080"/>
                    </a:cubicBezTo>
                    <a:cubicBezTo>
                      <a:pt x="1928265" y="275915"/>
                      <a:pt x="1912439" y="288062"/>
                      <a:pt x="1905000" y="304800"/>
                    </a:cubicBezTo>
                    <a:cubicBezTo>
                      <a:pt x="1891951" y="334160"/>
                      <a:pt x="1900223" y="376963"/>
                      <a:pt x="1874520" y="396240"/>
                    </a:cubicBezTo>
                    <a:cubicBezTo>
                      <a:pt x="1854200" y="411480"/>
                      <a:pt x="1835099" y="428498"/>
                      <a:pt x="1813560" y="441960"/>
                    </a:cubicBezTo>
                    <a:cubicBezTo>
                      <a:pt x="1794295" y="454001"/>
                      <a:pt x="1772325" y="461168"/>
                      <a:pt x="1752600" y="472440"/>
                    </a:cubicBezTo>
                    <a:cubicBezTo>
                      <a:pt x="1736697" y="481527"/>
                      <a:pt x="1722120" y="492760"/>
                      <a:pt x="1706880" y="502920"/>
                    </a:cubicBezTo>
                    <a:cubicBezTo>
                      <a:pt x="1701790" y="518190"/>
                      <a:pt x="1673666" y="598665"/>
                      <a:pt x="1676400" y="609600"/>
                    </a:cubicBezTo>
                    <a:cubicBezTo>
                      <a:pt x="1682560" y="634242"/>
                      <a:pt x="1708658" y="649021"/>
                      <a:pt x="1722120" y="670560"/>
                    </a:cubicBezTo>
                    <a:cubicBezTo>
                      <a:pt x="1762360" y="734944"/>
                      <a:pt x="1740757" y="734917"/>
                      <a:pt x="1798320" y="792480"/>
                    </a:cubicBezTo>
                    <a:cubicBezTo>
                      <a:pt x="1811272" y="805432"/>
                      <a:pt x="1828800" y="812800"/>
                      <a:pt x="1844040" y="822960"/>
                    </a:cubicBezTo>
                    <a:cubicBezTo>
                      <a:pt x="1913911" y="927766"/>
                      <a:pt x="1893416" y="879647"/>
                      <a:pt x="1920240" y="960120"/>
                    </a:cubicBezTo>
                    <a:cubicBezTo>
                      <a:pt x="1925320" y="995680"/>
                      <a:pt x="1956359" y="1037570"/>
                      <a:pt x="1935480" y="1066800"/>
                    </a:cubicBezTo>
                    <a:cubicBezTo>
                      <a:pt x="1894548" y="1124105"/>
                      <a:pt x="1777048" y="1164978"/>
                      <a:pt x="1706880" y="1203960"/>
                    </a:cubicBezTo>
                    <a:cubicBezTo>
                      <a:pt x="1680986" y="1218345"/>
                      <a:pt x="1656859" y="1235821"/>
                      <a:pt x="1630680" y="1249680"/>
                    </a:cubicBezTo>
                    <a:cubicBezTo>
                      <a:pt x="1570445" y="1281569"/>
                      <a:pt x="1506243" y="1306054"/>
                      <a:pt x="1447800" y="1341120"/>
                    </a:cubicBezTo>
                    <a:cubicBezTo>
                      <a:pt x="1422400" y="1356360"/>
                      <a:pt x="1398668" y="1374810"/>
                      <a:pt x="1371600" y="1386840"/>
                    </a:cubicBezTo>
                    <a:cubicBezTo>
                      <a:pt x="1352460" y="1395347"/>
                      <a:pt x="1330252" y="1394726"/>
                      <a:pt x="1310640" y="1402080"/>
                    </a:cubicBezTo>
                    <a:cubicBezTo>
                      <a:pt x="1266444" y="1418653"/>
                      <a:pt x="1241859" y="1437774"/>
                      <a:pt x="1203960" y="1463040"/>
                    </a:cubicBezTo>
                    <a:cubicBezTo>
                      <a:pt x="1198880" y="1478280"/>
                      <a:pt x="1192616" y="1493175"/>
                      <a:pt x="1188720" y="1508760"/>
                    </a:cubicBezTo>
                    <a:cubicBezTo>
                      <a:pt x="1182438" y="1533890"/>
                      <a:pt x="1180923" y="1560149"/>
                      <a:pt x="1173480" y="1584960"/>
                    </a:cubicBezTo>
                    <a:cubicBezTo>
                      <a:pt x="1165619" y="1611163"/>
                      <a:pt x="1153160" y="1635760"/>
                      <a:pt x="1143000" y="1661160"/>
                    </a:cubicBezTo>
                    <a:cubicBezTo>
                      <a:pt x="1137920" y="1706880"/>
                      <a:pt x="1133135" y="1752634"/>
                      <a:pt x="1127760" y="1798320"/>
                    </a:cubicBezTo>
                    <a:cubicBezTo>
                      <a:pt x="1122975" y="1838996"/>
                      <a:pt x="1133157" y="1884863"/>
                      <a:pt x="1112520" y="1920240"/>
                    </a:cubicBezTo>
                    <a:cubicBezTo>
                      <a:pt x="1094062" y="1951882"/>
                      <a:pt x="1053845" y="1964817"/>
                      <a:pt x="1021080" y="1981200"/>
                    </a:cubicBezTo>
                    <a:cubicBezTo>
                      <a:pt x="1000760" y="1991360"/>
                      <a:pt x="979845" y="2000408"/>
                      <a:pt x="960120" y="2011680"/>
                    </a:cubicBezTo>
                    <a:cubicBezTo>
                      <a:pt x="944217" y="2020767"/>
                      <a:pt x="930783" y="2033969"/>
                      <a:pt x="914400" y="2042160"/>
                    </a:cubicBezTo>
                    <a:cubicBezTo>
                      <a:pt x="900032" y="2049344"/>
                      <a:pt x="883920" y="2052320"/>
                      <a:pt x="868680" y="2057400"/>
                    </a:cubicBezTo>
                    <a:cubicBezTo>
                      <a:pt x="858520" y="2087880"/>
                      <a:pt x="864933" y="2131018"/>
                      <a:pt x="838200" y="2148840"/>
                    </a:cubicBezTo>
                    <a:cubicBezTo>
                      <a:pt x="822960" y="2159000"/>
                      <a:pt x="806551" y="2167594"/>
                      <a:pt x="792480" y="2179320"/>
                    </a:cubicBezTo>
                    <a:cubicBezTo>
                      <a:pt x="775923" y="2193118"/>
                      <a:pt x="764693" y="2213085"/>
                      <a:pt x="746760" y="2225040"/>
                    </a:cubicBezTo>
                    <a:cubicBezTo>
                      <a:pt x="733394" y="2233951"/>
                      <a:pt x="715408" y="2233096"/>
                      <a:pt x="701040" y="2240280"/>
                    </a:cubicBezTo>
                    <a:cubicBezTo>
                      <a:pt x="684657" y="2248471"/>
                      <a:pt x="671703" y="2262569"/>
                      <a:pt x="655320" y="2270760"/>
                    </a:cubicBezTo>
                    <a:cubicBezTo>
                      <a:pt x="640952" y="2277944"/>
                      <a:pt x="624365" y="2279672"/>
                      <a:pt x="609600" y="2286000"/>
                    </a:cubicBezTo>
                    <a:cubicBezTo>
                      <a:pt x="588718" y="2294949"/>
                      <a:pt x="568960" y="2306320"/>
                      <a:pt x="548640" y="2316480"/>
                    </a:cubicBezTo>
                    <a:cubicBezTo>
                      <a:pt x="502920" y="2311400"/>
                      <a:pt x="456946" y="2308235"/>
                      <a:pt x="411480" y="2301240"/>
                    </a:cubicBezTo>
                    <a:cubicBezTo>
                      <a:pt x="390778" y="2298055"/>
                      <a:pt x="371322" y="2288447"/>
                      <a:pt x="350520" y="2286000"/>
                    </a:cubicBezTo>
                    <a:cubicBezTo>
                      <a:pt x="187862" y="2266864"/>
                      <a:pt x="152590" y="2270760"/>
                      <a:pt x="0" y="227076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68340" y="1615440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303520" y="3444240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596640" y="4053840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518687">
                <a:off x="970681" y="419839"/>
                <a:ext cx="163373" cy="12192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19" name="Straight Arrow Connector 18"/>
              <p:cNvCxnSpPr>
                <a:stCxn id="18" idx="0"/>
              </p:cNvCxnSpPr>
              <p:nvPr/>
            </p:nvCxnSpPr>
            <p:spPr>
              <a:xfrm flipV="1">
                <a:off x="1312995" y="243840"/>
                <a:ext cx="2474145" cy="234523"/>
              </a:xfrm>
              <a:prstGeom prst="straightConnector1">
                <a:avLst/>
              </a:prstGeom>
              <a:ln w="381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15" idx="0"/>
              </p:cNvCxnSpPr>
              <p:nvPr/>
            </p:nvCxnSpPr>
            <p:spPr>
              <a:xfrm>
                <a:off x="3787140" y="243840"/>
                <a:ext cx="2118360" cy="1371600"/>
              </a:xfrm>
              <a:prstGeom prst="straightConnector1">
                <a:avLst/>
              </a:prstGeom>
              <a:ln w="381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2"/>
              </p:cNvCxnSpPr>
              <p:nvPr/>
            </p:nvCxnSpPr>
            <p:spPr>
              <a:xfrm flipH="1">
                <a:off x="791740" y="1029439"/>
                <a:ext cx="2804900" cy="551077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5" idx="2"/>
              </p:cNvCxnSpPr>
              <p:nvPr/>
            </p:nvCxnSpPr>
            <p:spPr>
              <a:xfrm flipH="1" flipV="1">
                <a:off x="3596640" y="1029440"/>
                <a:ext cx="2171700" cy="723160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40"/>
              <p:cNvSpPr txBox="1"/>
              <p:nvPr/>
            </p:nvSpPr>
            <p:spPr>
              <a:xfrm>
                <a:off x="3596639" y="-189383"/>
                <a:ext cx="4366180" cy="9055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Outbound Air Corridor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4" name="TextBox 41"/>
              <p:cNvSpPr txBox="1"/>
              <p:nvPr/>
            </p:nvSpPr>
            <p:spPr>
              <a:xfrm>
                <a:off x="1615555" y="1414924"/>
                <a:ext cx="3564980" cy="90155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Inbound Air Corridor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5" name="TextBox 42"/>
              <p:cNvSpPr txBox="1"/>
              <p:nvPr/>
            </p:nvSpPr>
            <p:spPr>
              <a:xfrm>
                <a:off x="-173902" y="-189383"/>
                <a:ext cx="1789457" cy="72248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Airport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6" name="TextBox 43"/>
              <p:cNvSpPr txBox="1"/>
              <p:nvPr/>
            </p:nvSpPr>
            <p:spPr>
              <a:xfrm>
                <a:off x="4109889" y="4216926"/>
                <a:ext cx="3540633" cy="86877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Oil Platforms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069772" y="1404257"/>
              <a:ext cx="1872796" cy="1747158"/>
              <a:chOff x="0" y="0"/>
              <a:chExt cx="1872796" cy="174715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1583871" y="0"/>
                <a:ext cx="288925" cy="1740535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1306286" y="1322615"/>
                <a:ext cx="561340" cy="42164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0" y="1747158"/>
                <a:ext cx="1863090" cy="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435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-1"/>
            <a:ext cx="8229600" cy="813816"/>
          </a:xfrm>
        </p:spPr>
        <p:txBody>
          <a:bodyPr anchor="ctr"/>
          <a:lstStyle/>
          <a:p>
            <a:r>
              <a:rPr lang="en-US" dirty="0" smtClean="0"/>
              <a:t>Storyboards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5303520" cy="496934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ACES </a:t>
            </a:r>
            <a:r>
              <a:rPr lang="en-US" dirty="0"/>
              <a:t>Scoring / Point / Rewards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Flight time, fuel consumption, disruption to OPS cost, # of false tracks ID</a:t>
            </a:r>
            <a:endParaRPr lang="en-US" dirty="0"/>
          </a:p>
          <a:p>
            <a:pPr lvl="0"/>
            <a:r>
              <a:rPr lang="en-US" dirty="0"/>
              <a:t>Ghost Track Behavior </a:t>
            </a:r>
            <a:endParaRPr lang="en-US" dirty="0" smtClean="0"/>
          </a:p>
          <a:p>
            <a:pPr lvl="1"/>
            <a:r>
              <a:rPr lang="en-US" dirty="0" smtClean="0"/>
              <a:t>Appearing, disappearing, abnormal speeds and heights, no confirmation</a:t>
            </a:r>
            <a:endParaRPr lang="en-US" dirty="0"/>
          </a:p>
          <a:p>
            <a:pPr lvl="0"/>
            <a:r>
              <a:rPr lang="en-US" dirty="0"/>
              <a:t>ACES Levels of </a:t>
            </a:r>
            <a:r>
              <a:rPr lang="en-US" dirty="0" smtClean="0"/>
              <a:t>Difficulty</a:t>
            </a:r>
          </a:p>
          <a:p>
            <a:pPr lvl="1"/>
            <a:r>
              <a:rPr lang="en-US" dirty="0" smtClean="0"/>
              <a:t>First – Easy; Second - Harder</a:t>
            </a:r>
            <a:endParaRPr lang="en-US" dirty="0"/>
          </a:p>
          <a:p>
            <a:pPr lvl="0"/>
            <a:r>
              <a:rPr lang="en-US" dirty="0"/>
              <a:t>Capturing Lessons Learned / Trend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Time, fuel, safety tradeoff analysis</a:t>
            </a:r>
            <a:endParaRPr lang="en-US" dirty="0"/>
          </a:p>
          <a:p>
            <a:pPr lvl="0"/>
            <a:r>
              <a:rPr lang="en-US" dirty="0"/>
              <a:t>ACES Graphical User Interface</a:t>
            </a:r>
          </a:p>
          <a:p>
            <a:pPr lvl="1"/>
            <a:r>
              <a:rPr lang="en-US" dirty="0"/>
              <a:t>ATC Display/Console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53" y="1371600"/>
            <a:ext cx="32004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13" y="3458060"/>
            <a:ext cx="3063240" cy="24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0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26" y="-8090"/>
            <a:ext cx="8229600" cy="817055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16950" y="1119618"/>
            <a:ext cx="8756572" cy="4981986"/>
            <a:chOff x="0" y="281565"/>
            <a:chExt cx="5774897" cy="3223635"/>
          </a:xfrm>
        </p:grpSpPr>
        <p:sp>
          <p:nvSpPr>
            <p:cNvPr id="50" name="Rounded Rectangle 49"/>
            <p:cNvSpPr/>
            <p:nvPr/>
          </p:nvSpPr>
          <p:spPr>
            <a:xfrm>
              <a:off x="0" y="281565"/>
              <a:ext cx="5774897" cy="3223635"/>
            </a:xfrm>
            <a:prstGeom prst="roundRect">
              <a:avLst/>
            </a:prstGeom>
            <a:noFill/>
            <a:ln>
              <a:solidFill>
                <a:schemeClr val="accent3">
                  <a:alpha val="40000"/>
                </a:schemeClr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ourier New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58534" y="685800"/>
              <a:ext cx="1014761" cy="457201"/>
            </a:xfrm>
            <a:prstGeom prst="rect">
              <a:avLst/>
            </a:prstGeom>
            <a:solidFill>
              <a:srgbClr val="1B97EE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solidFill>
                    <a:srgbClr val="FFFFFF"/>
                  </a:solidFill>
                  <a:effectLst/>
                  <a:latin typeface="Courier New"/>
                  <a:ea typeface="Times New Roman"/>
                  <a:cs typeface="Times New Roman"/>
                </a:rPr>
                <a:t>Attack Generator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06070" y="1498313"/>
              <a:ext cx="1370965" cy="577215"/>
            </a:xfrm>
            <a:prstGeom prst="rect">
              <a:avLst/>
            </a:prstGeom>
            <a:solidFill>
              <a:srgbClr val="1B97EE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/>
                  <a:latin typeface="Courier New"/>
                  <a:ea typeface="Times New Roman"/>
                  <a:cs typeface="Times New Roman"/>
                </a:rPr>
                <a:t>MAK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/>
                  <a:latin typeface="Courier New"/>
                  <a:ea typeface="Times New Roman"/>
                  <a:cs typeface="Times New Roman"/>
                </a:rPr>
                <a:t>VR-FORCES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06295" y="685800"/>
              <a:ext cx="1188720" cy="457200"/>
            </a:xfrm>
            <a:prstGeom prst="rect">
              <a:avLst/>
            </a:prstGeom>
            <a:solidFill>
              <a:srgbClr val="1B9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/>
                  <a:latin typeface="Courier New"/>
                  <a:ea typeface="Times New Roman"/>
                  <a:cs typeface="Times New Roman"/>
                </a:rPr>
                <a:t>UNITY</a:t>
              </a:r>
              <a:r>
                <a:rPr lang="en-US" sz="1200" kern="1200" dirty="0">
                  <a:solidFill>
                    <a:srgbClr val="FFFFFF"/>
                  </a:solidFill>
                  <a:effectLst/>
                  <a:latin typeface="Courier New"/>
                  <a:ea typeface="Times New Roman"/>
                  <a:cs typeface="Times New Roman"/>
                </a:rPr>
                <a:t> </a:t>
              </a:r>
              <a:r>
                <a:rPr lang="en-US" sz="1600" b="1" kern="1200" dirty="0">
                  <a:solidFill>
                    <a:srgbClr val="FFFFFF"/>
                  </a:solidFill>
                  <a:effectLst/>
                  <a:latin typeface="Courier New"/>
                  <a:ea typeface="Times New Roman"/>
                  <a:cs typeface="Times New Roman"/>
                </a:rPr>
                <a:t>DE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06295" y="2514600"/>
              <a:ext cx="2667000" cy="624840"/>
            </a:xfrm>
            <a:prstGeom prst="rect">
              <a:avLst/>
            </a:prstGeom>
            <a:solidFill>
              <a:srgbClr val="65B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/>
                  <a:latin typeface="Courier New"/>
                  <a:ea typeface="Times New Roman"/>
                  <a:cs typeface="Times New Roman"/>
                </a:rPr>
                <a:t>DATA STORAGE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</p:txBody>
        </p:sp>
        <p:cxnSp>
          <p:nvCxnSpPr>
            <p:cNvPr id="56" name="Elbow Connector 55"/>
            <p:cNvCxnSpPr>
              <a:stCxn id="54" idx="3"/>
              <a:endCxn id="51" idx="0"/>
            </p:cNvCxnSpPr>
            <p:nvPr/>
          </p:nvCxnSpPr>
          <p:spPr>
            <a:xfrm flipH="1" flipV="1">
              <a:off x="4265915" y="685800"/>
              <a:ext cx="507380" cy="2141220"/>
            </a:xfrm>
            <a:prstGeom prst="bentConnector4">
              <a:avLst>
                <a:gd name="adj1" fmla="val -29713"/>
                <a:gd name="adj2" fmla="val 106908"/>
              </a:avLst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endCxn id="51" idx="2"/>
            </p:cNvCxnSpPr>
            <p:nvPr/>
          </p:nvCxnSpPr>
          <p:spPr>
            <a:xfrm flipV="1">
              <a:off x="3477895" y="1143001"/>
              <a:ext cx="788019" cy="647700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54" idx="2"/>
              <a:endCxn id="53" idx="0"/>
            </p:cNvCxnSpPr>
            <p:nvPr/>
          </p:nvCxnSpPr>
          <p:spPr>
            <a:xfrm rot="5400000" flipH="1">
              <a:off x="1843405" y="1543050"/>
              <a:ext cx="2453640" cy="739140"/>
            </a:xfrm>
            <a:prstGeom prst="bentConnector5">
              <a:avLst>
                <a:gd name="adj1" fmla="val -9317"/>
                <a:gd name="adj2" fmla="val -281444"/>
                <a:gd name="adj3" fmla="val 109317"/>
              </a:avLst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endCxn id="52" idx="2"/>
            </p:cNvCxnSpPr>
            <p:nvPr/>
          </p:nvCxnSpPr>
          <p:spPr>
            <a:xfrm flipV="1">
              <a:off x="2792095" y="2083088"/>
              <a:ext cx="0" cy="4461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301426" y="1143000"/>
              <a:ext cx="0" cy="3553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0" y="591979"/>
              <a:ext cx="2103120" cy="278809"/>
              <a:chOff x="0" y="591979"/>
              <a:chExt cx="2103120" cy="278809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>
                <a:off x="0" y="838200"/>
                <a:ext cx="2103120" cy="0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3174" y="591979"/>
                <a:ext cx="1155066" cy="278809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>
                <a:spAutoFit/>
              </a:bodyPr>
              <a:lstStyle/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GIS data mapped to</a:t>
                </a:r>
                <a:endParaRPr lang="en-US" sz="1400" dirty="0">
                  <a:effectLst/>
                  <a:latin typeface="Times New Roman"/>
                  <a:ea typeface="ＭＳ 明朝"/>
                </a:endParaRP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3-D entities</a:t>
                </a:r>
                <a:endParaRPr lang="en-US" sz="1400" dirty="0">
                  <a:effectLst/>
                  <a:latin typeface="Times New Roman"/>
                  <a:ea typeface="ＭＳ 明朝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777957" y="1248489"/>
              <a:ext cx="562610" cy="139405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GIS Data</a:t>
              </a:r>
              <a:endParaRPr lang="en-US" sz="1400" dirty="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77895" y="1828800"/>
              <a:ext cx="655319" cy="557618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Simulated Cyber-attack / IT effects</a:t>
              </a:r>
              <a:endParaRPr lang="en-US" sz="1400" dirty="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29485" y="2199303"/>
              <a:ext cx="562610" cy="278809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Data Exchange</a:t>
              </a:r>
              <a:endParaRPr lang="en-US" sz="1400" dirty="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83481" y="1636055"/>
              <a:ext cx="533399" cy="278809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Data Exchange</a:t>
              </a:r>
              <a:endParaRPr lang="en-US" sz="1400" dirty="0">
                <a:effectLst/>
                <a:latin typeface="Times New Roman"/>
                <a:ea typeface="ＭＳ 明朝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4450080" y="1143001"/>
              <a:ext cx="2734" cy="13862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450080" y="2069068"/>
              <a:ext cx="486410" cy="418214"/>
            </a:xfrm>
            <a:prstGeom prst="rect">
              <a:avLst/>
            </a:prstGeom>
            <a:noFill/>
            <a:ln>
              <a:noFill/>
              <a:headEnd type="triangle" w="med" len="med"/>
              <a:tailEnd type="triangle" w="med" len="med"/>
            </a:ln>
          </p:spPr>
          <p:txBody>
            <a:bodyPr wrap="square" lIns="45720" tIns="0" rIns="45720" bIns="0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Attack / IT Data Output</a:t>
              </a:r>
              <a:endParaRPr lang="en-US" sz="1400" dirty="0">
                <a:effectLst/>
                <a:latin typeface="Times New Roman"/>
                <a:ea typeface="ＭＳ 明朝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0" y="1447799"/>
              <a:ext cx="2106295" cy="139405"/>
              <a:chOff x="0" y="1447799"/>
              <a:chExt cx="2106295" cy="139405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>
                <a:off x="3175" y="1570910"/>
                <a:ext cx="2103120" cy="0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0" y="1447799"/>
                <a:ext cx="1158240" cy="139405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>
                <a:spAutoFit/>
              </a:bodyPr>
              <a:lstStyle/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GIS data</a:t>
                </a:r>
                <a:endParaRPr lang="en-US" sz="1400" dirty="0">
                  <a:effectLst/>
                  <a:latin typeface="Times New Roman"/>
                  <a:ea typeface="ＭＳ 明朝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0" y="1629490"/>
              <a:ext cx="2106295" cy="139405"/>
              <a:chOff x="0" y="1629490"/>
              <a:chExt cx="2106295" cy="139405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 flipV="1">
                <a:off x="3175" y="1752599"/>
                <a:ext cx="2103120" cy="1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0" y="1629490"/>
                <a:ext cx="1158240" cy="139405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>
                <a:spAutoFit/>
              </a:bodyPr>
              <a:lstStyle/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ATM commands</a:t>
                </a:r>
                <a:endParaRPr lang="en-US" sz="1400" dirty="0">
                  <a:effectLst/>
                  <a:latin typeface="Times New Roman"/>
                  <a:ea typeface="ＭＳ 明朝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0" y="2696289"/>
              <a:ext cx="2106295" cy="139405"/>
              <a:chOff x="0" y="2696289"/>
              <a:chExt cx="2106295" cy="139405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>
                <a:off x="3175" y="2819400"/>
                <a:ext cx="2103120" cy="0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0" y="2696289"/>
                <a:ext cx="1158240" cy="139405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>
                <a:spAutoFit/>
              </a:bodyPr>
              <a:lstStyle/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Export Account Data</a:t>
                </a:r>
                <a:endParaRPr lang="en-US" sz="1400" dirty="0">
                  <a:effectLst/>
                  <a:latin typeface="Times New Roman"/>
                  <a:ea typeface="ＭＳ 明朝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174" y="2924890"/>
              <a:ext cx="2103121" cy="139405"/>
              <a:chOff x="3174" y="2924890"/>
              <a:chExt cx="2103121" cy="139405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flipV="1">
                <a:off x="3175" y="3047999"/>
                <a:ext cx="2103120" cy="1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3174" y="2924890"/>
                <a:ext cx="1155066" cy="139405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>
                <a:spAutoFit/>
              </a:bodyPr>
              <a:lstStyle/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Register Account Data</a:t>
                </a:r>
                <a:endParaRPr lang="en-US" sz="1400" dirty="0">
                  <a:effectLst/>
                  <a:latin typeface="Times New Roman"/>
                  <a:ea typeface="ＭＳ 明朝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0" y="2467689"/>
              <a:ext cx="2106295" cy="139405"/>
              <a:chOff x="0" y="2467689"/>
              <a:chExt cx="2106295" cy="139405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flipV="1">
                <a:off x="3175" y="2590799"/>
                <a:ext cx="2103120" cy="1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0" y="2467689"/>
                <a:ext cx="1158240" cy="139405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>
                <a:spAutoFit/>
              </a:bodyPr>
              <a:lstStyle/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Import Account Data</a:t>
                </a:r>
                <a:endParaRPr lang="en-US" sz="1400" dirty="0">
                  <a:effectLst/>
                  <a:latin typeface="Times New Roman"/>
                  <a:ea typeface="ＭＳ 明朝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174" y="1828800"/>
              <a:ext cx="2103121" cy="278808"/>
              <a:chOff x="3174" y="1828800"/>
              <a:chExt cx="2103121" cy="278808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V="1">
                <a:off x="3175" y="1951910"/>
                <a:ext cx="2103120" cy="1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3174" y="1828800"/>
                <a:ext cx="1155066" cy="278808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>
                <a:spAutoFit/>
              </a:bodyPr>
              <a:lstStyle/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Stop/Resume/Quit Game</a:t>
                </a:r>
                <a:endParaRPr lang="en-US" sz="1400" dirty="0">
                  <a:effectLst/>
                  <a:latin typeface="Times New Roman"/>
                  <a:ea typeface="ＭＳ 明朝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1158240" y="380999"/>
              <a:ext cx="548640" cy="2972395"/>
            </a:xfrm>
            <a:prstGeom prst="rect">
              <a:avLst/>
            </a:prstGeom>
            <a:solidFill>
              <a:srgbClr val="1B9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wordArt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solidFill>
                    <a:srgbClr val="FFFFFF"/>
                  </a:solidFill>
                  <a:effectLst/>
                  <a:latin typeface="Courier New"/>
                  <a:ea typeface="Times New Roman"/>
                  <a:cs typeface="Times New Roman"/>
                </a:rPr>
                <a:t>GUI</a:t>
              </a:r>
              <a:endParaRPr lang="en-US" sz="1200" dirty="0">
                <a:effectLst/>
                <a:latin typeface="Times New Roman"/>
                <a:ea typeface="ＭＳ 明朝"/>
              </a:endParaRPr>
            </a:p>
          </p:txBody>
        </p:sp>
      </p:grp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839418" y="2450929"/>
            <a:ext cx="822" cy="54911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697800" y="2515905"/>
            <a:ext cx="1492529" cy="430887"/>
          </a:xfrm>
          <a:prstGeom prst="rect">
            <a:avLst/>
          </a:prstGeom>
          <a:noFill/>
        </p:spPr>
        <p:txBody>
          <a:bodyPr wrap="square" lIns="45720" tIns="0" rIns="4572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Environmental Models</a:t>
            </a:r>
            <a:endParaRPr lang="en-US" sz="1400" dirty="0">
              <a:effectLst/>
              <a:latin typeface="Times New Roman"/>
              <a:ea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285165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8" b="11097"/>
          <a:stretch/>
        </p:blipFill>
        <p:spPr>
          <a:xfrm>
            <a:off x="6544156" y="220285"/>
            <a:ext cx="2561097" cy="147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653" y="0"/>
            <a:ext cx="6381233" cy="160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Requirements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Started with an idea and formed it into a vision through the CONOPS.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From there we broke down the desired functionality into ~20 high level requirements.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20 high level requirements were then turned into ~120+ system level requirements.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Starting with 20 and ending around 120 gave us a 6 to 1 ratio on requirements development.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Requirements were developed for each subsystem.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GUI contained the most requirements ~50 since it deals with user interaction and gameplay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5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5945491" y="0"/>
            <a:ext cx="3159762" cy="182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653" y="0"/>
            <a:ext cx="5069838" cy="160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Subsystem</a:t>
            </a:r>
            <a:br>
              <a:rPr lang="en-US" dirty="0" smtClean="0"/>
            </a:b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GUI Examples: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Functional Requirement:</a:t>
            </a:r>
            <a:r>
              <a:rPr lang="en-US" sz="2000" dirty="0" smtClean="0">
                <a:solidFill>
                  <a:schemeClr val="tx1"/>
                </a:solidFill>
              </a:rPr>
              <a:t> The system shall display helicopter flight path information in the form of a RADAR display.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Derived Requirement: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The ACES GUI shall update active helicopter flight paths at least every 1 second.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Derived Requirement:</a:t>
            </a:r>
            <a:r>
              <a:rPr lang="en-US" sz="2000" dirty="0">
                <a:solidFill>
                  <a:schemeClr val="tx1"/>
                </a:solidFill>
              </a:rPr>
              <a:t> Each aircraft displayed on the ACES GUI shall have its airspeed displayed in knots 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UNITY Examples: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Functional Requirement:</a:t>
            </a:r>
            <a:r>
              <a:rPr lang="en-US" sz="2000" dirty="0">
                <a:solidFill>
                  <a:schemeClr val="tx1"/>
                </a:solidFill>
              </a:rPr>
              <a:t> The system shall interface with Unity.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Derived Requirement:</a:t>
            </a:r>
            <a:r>
              <a:rPr lang="en-US" sz="2000" dirty="0">
                <a:solidFill>
                  <a:schemeClr val="tx1"/>
                </a:solidFill>
              </a:rPr>
              <a:t> The system shall accept 3-Dimensional (3D) models created in Unity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Derived Requirement: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Commands </a:t>
            </a:r>
            <a:r>
              <a:rPr lang="en-US" sz="2000" dirty="0">
                <a:solidFill>
                  <a:schemeClr val="tx1"/>
                </a:solidFill>
              </a:rPr>
              <a:t>received from within the Unity gaming environment shall manipulate the gameplay. </a:t>
            </a:r>
          </a:p>
          <a:p>
            <a:pPr lvl="2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3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2" t="16336" b="5932"/>
          <a:stretch/>
        </p:blipFill>
        <p:spPr>
          <a:xfrm>
            <a:off x="6434096" y="0"/>
            <a:ext cx="2709904" cy="155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653" y="0"/>
            <a:ext cx="5720338" cy="160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Subsystem</a:t>
            </a:r>
            <a:br>
              <a:rPr lang="en-US" dirty="0" smtClean="0"/>
            </a:b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Data Storage Examples: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Functional Requirement:</a:t>
            </a:r>
            <a:r>
              <a:rPr lang="en-US" sz="2000" dirty="0">
                <a:solidFill>
                  <a:schemeClr val="tx1"/>
                </a:solidFill>
              </a:rPr>
              <a:t> The system shall maintain profiles for at least </a:t>
            </a:r>
            <a:r>
              <a:rPr lang="en-US" sz="2000" dirty="0" smtClean="0">
                <a:solidFill>
                  <a:schemeClr val="tx1"/>
                </a:solidFill>
              </a:rPr>
              <a:t>10,000 </a:t>
            </a:r>
            <a:r>
              <a:rPr lang="en-US" sz="2000" dirty="0">
                <a:solidFill>
                  <a:schemeClr val="tx1"/>
                </a:solidFill>
              </a:rPr>
              <a:t>unique players and their gameplay statistics.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Derived </a:t>
            </a:r>
            <a:r>
              <a:rPr lang="en-US" sz="2000" b="1" dirty="0">
                <a:solidFill>
                  <a:schemeClr val="tx1"/>
                </a:solidFill>
              </a:rPr>
              <a:t>Requirement:</a:t>
            </a:r>
            <a:r>
              <a:rPr lang="en-US" sz="2000" dirty="0">
                <a:solidFill>
                  <a:schemeClr val="tx1"/>
                </a:solidFill>
              </a:rPr>
              <a:t> The Database shall store players’ cyber-attack identification rates.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Derived Requirements: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The Database shall store gameplay statistics for each unique profile.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VR-Forces Examples: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Functional Requirement:</a:t>
            </a:r>
            <a:r>
              <a:rPr lang="en-US" sz="2000" dirty="0">
                <a:solidFill>
                  <a:schemeClr val="tx1"/>
                </a:solidFill>
              </a:rPr>
              <a:t> The system shall interface with VR-Forces.</a:t>
            </a: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Derived Requirement:</a:t>
            </a:r>
            <a:r>
              <a:rPr lang="en-US" sz="2000" dirty="0">
                <a:solidFill>
                  <a:schemeClr val="tx1"/>
                </a:solidFill>
              </a:rPr>
              <a:t> VR-Forces shall integrate with Unity to accept 3D and 2D visual models to enhance the gameplay environment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7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358"/>
            <a:ext cx="8086078" cy="48106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Cyber-Attack Simulation Examples: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Functional requirements were developed for each type of attack: Injection, Interception, and Jamming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Functional Requirement: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The system shall have an extensible Cyber-Attack Simulation engine that can define, construct, and distribute simulated cyber-attacks to Unity.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lvl="3"/>
            <a:r>
              <a:rPr lang="en-US" sz="2000" b="1" dirty="0" smtClean="0">
                <a:solidFill>
                  <a:schemeClr val="tx1"/>
                </a:solidFill>
              </a:rPr>
              <a:t>Derived </a:t>
            </a:r>
            <a:r>
              <a:rPr lang="en-US" sz="2000" b="1" dirty="0">
                <a:solidFill>
                  <a:schemeClr val="tx1"/>
                </a:solidFill>
              </a:rPr>
              <a:t>Requirement:</a:t>
            </a:r>
            <a:r>
              <a:rPr lang="en-US" sz="2000" dirty="0">
                <a:solidFill>
                  <a:schemeClr val="tx1"/>
                </a:solidFill>
              </a:rPr>
              <a:t> The ACES System shall provide a user programmable script that allows a user to define new injection cyber-attacks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3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653" y="0"/>
            <a:ext cx="5618460" cy="160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Subsystem</a:t>
            </a:r>
            <a:br>
              <a:rPr lang="en-US" dirty="0" smtClean="0"/>
            </a:b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12" y="0"/>
            <a:ext cx="3322288" cy="221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89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862" y="0"/>
            <a:ext cx="7315200" cy="841829"/>
          </a:xfrm>
        </p:spPr>
        <p:txBody>
          <a:bodyPr anchor="ctr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97280"/>
            <a:ext cx="8648053" cy="5345053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 smtClean="0"/>
              <a:t>Problem Statement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 smtClean="0"/>
              <a:t>Technical Approach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 smtClean="0"/>
              <a:t>Deliverables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 smtClean="0"/>
              <a:t>CONOPS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 smtClean="0"/>
              <a:t>Architecture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 smtClean="0"/>
              <a:t>Requirements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 smtClean="0"/>
              <a:t>Software Integration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Findings &amp; Recommendations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Project Validation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Proposed Way Forward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Unity Proof </a:t>
            </a:r>
            <a:r>
              <a:rPr lang="en-US" sz="2800" dirty="0" smtClean="0"/>
              <a:t>of Concept Demo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258" y="854642"/>
            <a:ext cx="7488008" cy="799249"/>
          </a:xfrm>
        </p:spPr>
        <p:txBody>
          <a:bodyPr/>
          <a:lstStyle/>
          <a:p>
            <a:r>
              <a:rPr lang="en-US" dirty="0" smtClean="0"/>
              <a:t>Integration of Unity and VR-Forces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3" y="1701371"/>
            <a:ext cx="8496887" cy="2030475"/>
          </a:xfrm>
        </p:spPr>
        <p:txBody>
          <a:bodyPr/>
          <a:lstStyle/>
          <a:p>
            <a:r>
              <a:rPr lang="en-US" dirty="0" smtClean="0"/>
              <a:t>3 software components were involved with the integration prototyping: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VR-Forces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Unity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VR-Link for Unity</a:t>
            </a:r>
          </a:p>
          <a:p>
            <a:pPr marL="57150" indent="0">
              <a:buNone/>
            </a:pPr>
            <a:endParaRPr lang="en-US" sz="28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83215" y="3702196"/>
            <a:ext cx="5696527" cy="3033619"/>
            <a:chOff x="2740686" y="3405742"/>
            <a:chExt cx="5696527" cy="3033619"/>
          </a:xfrm>
        </p:grpSpPr>
        <p:sp>
          <p:nvSpPr>
            <p:cNvPr id="16" name="Round Same Side Corner Rectangle 15"/>
            <p:cNvSpPr/>
            <p:nvPr/>
          </p:nvSpPr>
          <p:spPr>
            <a:xfrm>
              <a:off x="3725278" y="4159735"/>
              <a:ext cx="2750379" cy="1528567"/>
            </a:xfrm>
            <a:prstGeom prst="round2Same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3586273" y="3405742"/>
              <a:ext cx="3028388" cy="726364"/>
            </a:xfrm>
            <a:prstGeom prst="round2Same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Unity</a:t>
              </a:r>
              <a:endParaRPr lang="en-US" sz="2400" dirty="0"/>
            </a:p>
          </p:txBody>
        </p:sp>
        <p:sp>
          <p:nvSpPr>
            <p:cNvPr id="18" name="Round Same Side Corner Rectangle 17"/>
            <p:cNvSpPr/>
            <p:nvPr/>
          </p:nvSpPr>
          <p:spPr>
            <a:xfrm>
              <a:off x="4012557" y="4197466"/>
              <a:ext cx="2175821" cy="709013"/>
            </a:xfrm>
            <a:prstGeom prst="round2SameRect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GameLinkCS</a:t>
              </a:r>
              <a:endParaRPr lang="en-US" dirty="0"/>
            </a:p>
          </p:txBody>
        </p:sp>
        <p:sp>
          <p:nvSpPr>
            <p:cNvPr id="19" name="Round Same Side Corner Rectangle 18"/>
            <p:cNvSpPr/>
            <p:nvPr/>
          </p:nvSpPr>
          <p:spPr>
            <a:xfrm>
              <a:off x="4012557" y="4906479"/>
              <a:ext cx="2175821" cy="709013"/>
            </a:xfrm>
            <a:prstGeom prst="round2SameRect">
              <a:avLst/>
            </a:prstGeom>
            <a:solidFill>
              <a:srgbClr val="65B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GameLink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3000135" y="4897602"/>
              <a:ext cx="3466849" cy="17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02345" y="4560138"/>
              <a:ext cx="458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C#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40686" y="492947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C++</a:t>
              </a:r>
              <a:endParaRPr lang="en-US" dirty="0"/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3586273" y="5712572"/>
              <a:ext cx="3028388" cy="726789"/>
            </a:xfrm>
            <a:prstGeom prst="round2SameRect">
              <a:avLst/>
            </a:prstGeom>
            <a:solidFill>
              <a:schemeClr val="accent2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VR-Forces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05398" y="4684531"/>
              <a:ext cx="1431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VR-Link</a:t>
              </a:r>
              <a:endParaRPr lang="en-US" sz="2400" dirty="0"/>
            </a:p>
          </p:txBody>
        </p:sp>
        <p:sp>
          <p:nvSpPr>
            <p:cNvPr id="25" name="Right Brace 24"/>
            <p:cNvSpPr/>
            <p:nvPr/>
          </p:nvSpPr>
          <p:spPr>
            <a:xfrm>
              <a:off x="6536217" y="4197466"/>
              <a:ext cx="469182" cy="149083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443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VR-Forces &amp; Unity</a:t>
            </a:r>
            <a:br>
              <a:rPr lang="en-US" dirty="0" smtClean="0"/>
            </a:br>
            <a:r>
              <a:rPr lang="en-US" dirty="0" smtClean="0"/>
              <a:t>Interaction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569992"/>
              </p:ext>
            </p:extLst>
          </p:nvPr>
        </p:nvGraphicFramePr>
        <p:xfrm>
          <a:off x="159855" y="1794570"/>
          <a:ext cx="8774335" cy="446394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74591"/>
                <a:gridCol w="1429825"/>
                <a:gridCol w="2264630"/>
                <a:gridCol w="1953799"/>
                <a:gridCol w="2051490"/>
              </a:tblGrid>
              <a:tr h="664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Helvetica"/>
                        </a:rPr>
                        <a:t>Source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Helvetica"/>
                        </a:rPr>
                        <a:t>Destination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Helvetica"/>
                        </a:rPr>
                        <a:t>Data Exchanged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Helvetica"/>
                        </a:rPr>
                        <a:t>Desired Result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Helvetica"/>
                        </a:rPr>
                        <a:t>Feasibility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9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VR-Forces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Unity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Position of VR-Forces simulation entities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Display VR-Forces simulation entities in Unity game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Supported though VR-Link for Unity as described in sections 6.1.1 – 6.1.9 of </a:t>
                      </a:r>
                      <a:r>
                        <a:rPr lang="en-US" sz="1400" dirty="0" smtClean="0">
                          <a:effectLst/>
                          <a:latin typeface="Cambria"/>
                          <a:ea typeface="Calibri"/>
                          <a:cs typeface="Helvetica"/>
                        </a:rPr>
                        <a:t>the SDD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6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Unity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VR-Forces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Player interaction with VR-Forces simulation entities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Change in movement/operation of VR-Forces simulation entities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Unsupported directly. Workarounds </a:t>
                      </a:r>
                      <a:r>
                        <a:rPr lang="en-US" sz="1400" dirty="0" smtClean="0">
                          <a:effectLst/>
                          <a:latin typeface="Cambria"/>
                          <a:ea typeface="Calibri"/>
                          <a:cs typeface="Helvetica"/>
                        </a:rPr>
                        <a:t>exist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3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VR-Forces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Unity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Scoring: Landing of helicopters / Near accidents / Violation of helicopter operation rules (too high, too low, too close to others)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Provide data to allow for scoring of player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libri"/>
                          <a:cs typeface="Helvetica"/>
                        </a:rPr>
                        <a:t>Captured purely in Unity and supported though VR-Link for Unity as described in sections 6.1.1 – 6.1.9 </a:t>
                      </a:r>
                      <a:r>
                        <a:rPr lang="en-US" sz="1400" dirty="0" smtClean="0">
                          <a:effectLst/>
                          <a:latin typeface="Cambria"/>
                          <a:ea typeface="Calibri"/>
                          <a:cs typeface="Helvetica"/>
                        </a:rPr>
                        <a:t>of the SDD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Interaction</a:t>
            </a:r>
            <a:br>
              <a:rPr lang="en-US" dirty="0" smtClean="0"/>
            </a:br>
            <a:r>
              <a:rPr lang="en-US" dirty="0" smtClean="0"/>
              <a:t>with VR-Forces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interaction types are available in VR-Forces:</a:t>
            </a:r>
          </a:p>
          <a:p>
            <a:pPr lvl="1"/>
            <a:r>
              <a:rPr lang="en-US" sz="2000" dirty="0" smtClean="0"/>
              <a:t>Pre-defined tasks</a:t>
            </a:r>
          </a:p>
          <a:p>
            <a:pPr lvl="2"/>
            <a:r>
              <a:rPr lang="en-US" sz="2000" dirty="0" smtClean="0"/>
              <a:t>Some examples: Move to an object, Fly to a heading, Take-off and land</a:t>
            </a:r>
          </a:p>
          <a:p>
            <a:pPr lvl="2"/>
            <a:r>
              <a:rPr lang="en-US" sz="2000" dirty="0" smtClean="0"/>
              <a:t>New tasks can be added by writing scripts in the Lau language</a:t>
            </a:r>
          </a:p>
          <a:p>
            <a:pPr lvl="1"/>
            <a:r>
              <a:rPr lang="en-US" sz="2000" dirty="0" smtClean="0"/>
              <a:t>Reactive tasks</a:t>
            </a:r>
          </a:p>
          <a:p>
            <a:pPr lvl="2"/>
            <a:r>
              <a:rPr lang="en-US" sz="2000" dirty="0" smtClean="0"/>
              <a:t>These are similar to If/Then scripts that monitor the simulation and execute if conditions are met.</a:t>
            </a:r>
          </a:p>
          <a:p>
            <a:pPr lvl="2"/>
            <a:r>
              <a:rPr lang="en-US" sz="2000" dirty="0" smtClean="0"/>
              <a:t>These can once again be defined by a developer and added to VR-Forces.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5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258" y="0"/>
            <a:ext cx="7529742" cy="160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Findings /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736"/>
            <a:ext cx="8229600" cy="419542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Integration</a:t>
            </a:r>
          </a:p>
          <a:p>
            <a:pPr marL="571500" lvl="1" indent="-228600"/>
            <a:r>
              <a:rPr lang="en-US" sz="1800" dirty="0"/>
              <a:t>Finding: Unfortunately VR-Link doesn’t allow for direct manipulation of VR-Forces entities from Unity.</a:t>
            </a:r>
          </a:p>
          <a:p>
            <a:pPr marL="571500" lvl="1" indent="-228600"/>
            <a:r>
              <a:rPr lang="en-US" sz="1800" dirty="0"/>
              <a:t>Recommendations: Reactive Tasks could be built for when a VR-Forces entity’s behavior requires modification. Suggested approach is to use the indirect means of using Reactive Tasks through Unity. An idea for implementation is to build a Control Panel Interface for the Air Traffic Control in Unity that would trigger the Reactive Tasks.</a:t>
            </a:r>
          </a:p>
          <a:p>
            <a:r>
              <a:rPr lang="en-US" sz="2000" dirty="0"/>
              <a:t>CONOPS</a:t>
            </a:r>
          </a:p>
          <a:p>
            <a:pPr marL="571500" lvl="1" indent="-228600"/>
            <a:r>
              <a:rPr lang="en-US" sz="1800" dirty="0"/>
              <a:t>Finding: a wide range of tradeoff opportunities between confronting a cyber-attack  (IT Risk) and ensuring continuity of critical operations (operational Risk)</a:t>
            </a:r>
          </a:p>
          <a:p>
            <a:pPr marL="571500" lvl="1" indent="-228600"/>
            <a:r>
              <a:rPr lang="en-US" sz="1800" dirty="0"/>
              <a:t>Recommendation: a deeper look into this area is merited.  Consider interviews / questionnaires / surveys to a group of ATCs  to understand the tradeoff rationale between these two mutually related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0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3567"/>
          </a:xfrm>
        </p:spPr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654"/>
            <a:ext cx="8686800" cy="563082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Sponsors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Dr. Costa (C4I Center)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Reviewed all deliverables and provided </a:t>
            </a:r>
            <a:r>
              <a:rPr lang="en-US" sz="2000" dirty="0" smtClean="0"/>
              <a:t>feedback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Weekly Progress Reports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Regular Teleconferences to discuss issues and obtain direction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Dr. </a:t>
            </a:r>
            <a:r>
              <a:rPr lang="en-US" sz="2400" dirty="0" err="1"/>
              <a:t>Laskey</a:t>
            </a:r>
            <a:endParaRPr lang="en-US" sz="2400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Reviewed all deliverables and provided </a:t>
            </a:r>
            <a:r>
              <a:rPr lang="en-US" sz="2000" dirty="0" smtClean="0"/>
              <a:t>feedback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Weekly Progress </a:t>
            </a:r>
            <a:r>
              <a:rPr lang="en-US" sz="2000" dirty="0" smtClean="0"/>
              <a:t>Reports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Stakeholders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VR-Forces Tech Support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Provided guidance on approach towards integration of Unity and VR-Forces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SGI Team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Weekly </a:t>
            </a:r>
            <a:r>
              <a:rPr lang="en-US" sz="2000" dirty="0" smtClean="0"/>
              <a:t>teleconferences – Incremental approach towards design and requirements for POC</a:t>
            </a:r>
            <a:endParaRPr lang="en-US" sz="2000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Reviewed Proposal, CONOPS, and Requirements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9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" y="1"/>
            <a:ext cx="8229600" cy="673814"/>
          </a:xfrm>
        </p:spPr>
        <p:txBody>
          <a:bodyPr anchor="ctr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9" y="1224418"/>
            <a:ext cx="8926787" cy="5006499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Game Improvements</a:t>
            </a:r>
          </a:p>
          <a:p>
            <a:pPr marL="5715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Display Barreto Simulation of helicopter operations in the Unity designed game </a:t>
            </a:r>
          </a:p>
          <a:p>
            <a:pPr marL="5715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Implement suggested method for influencing VR-Forces entities from Unity.</a:t>
            </a:r>
          </a:p>
          <a:p>
            <a:pPr marL="5715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Develop game point/win-lose methodology and learning trend analysis tool</a:t>
            </a:r>
            <a:endParaRPr lang="en-US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ATM Cyber Network Defense Toolset </a:t>
            </a:r>
          </a:p>
          <a:p>
            <a:pPr marL="5715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Develop behavior-based attack detection, counter-attack, and inoculation of ATC workstations tools</a:t>
            </a:r>
          </a:p>
          <a:p>
            <a:pPr marL="5715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Develop Network attack data collection, data analysis, and future attack prediction tools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Develop Future Operational </a:t>
            </a:r>
            <a:r>
              <a:rPr lang="en-US" dirty="0" smtClean="0"/>
              <a:t>Concept and </a:t>
            </a:r>
            <a:r>
              <a:rPr lang="en-US" dirty="0"/>
              <a:t>Tactics Techniques &amp; Procedures (TTPs) to evaluate with 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0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pic>
        <p:nvPicPr>
          <p:cNvPr id="5" name="Unity POC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0913" y="1600200"/>
            <a:ext cx="724217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2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6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298" y="415450"/>
            <a:ext cx="7529742" cy="1075511"/>
          </a:xfrm>
        </p:spPr>
        <p:txBody>
          <a:bodyPr/>
          <a:lstStyle/>
          <a:p>
            <a:r>
              <a:rPr lang="en-US" dirty="0" smtClean="0"/>
              <a:t>Definition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7850"/>
            <a:ext cx="8686800" cy="1393205"/>
          </a:xfrm>
        </p:spPr>
        <p:txBody>
          <a:bodyPr>
            <a:noAutofit/>
          </a:bodyPr>
          <a:lstStyle/>
          <a:p>
            <a:r>
              <a:rPr lang="en-US" sz="2800" dirty="0" smtClean="0"/>
              <a:t>Serious Game: Simulation of real world situation intended to develop </a:t>
            </a:r>
            <a:r>
              <a:rPr lang="en-US" sz="2800" dirty="0"/>
              <a:t>new experience, insights and </a:t>
            </a:r>
            <a:r>
              <a:rPr lang="en-US" sz="2800" dirty="0" smtClean="0"/>
              <a:t>knowledge.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Screen Shot 2014-05-07 at 9.50.4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77" y="3216182"/>
            <a:ext cx="1535622" cy="183755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2864" y="3131985"/>
            <a:ext cx="6682602" cy="289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GMU Command, Control, Communications, Computing, and Intelligence (C4I) Center has been working on assessing the impact of cyber attacks on critical infrastructure.</a:t>
            </a:r>
          </a:p>
          <a:p>
            <a:pPr marL="685800" lvl="1"/>
            <a:r>
              <a:rPr lang="en-US" dirty="0" smtClean="0"/>
              <a:t>Expanding on PhD work of Brazilian Air Force LtCol Barreto. Our sponsor Dr. Costa was a member of LtCol Barreto’s PhD committee. </a:t>
            </a:r>
          </a:p>
          <a:p>
            <a:pPr marL="0" indent="0">
              <a:buFont typeface="Arial" pitchFamily="34" charset="0"/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9819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46" y="1600200"/>
            <a:ext cx="6227954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34" y="0"/>
            <a:ext cx="7708465" cy="1010721"/>
          </a:xfrm>
        </p:spPr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" y="1010721"/>
            <a:ext cx="2641600" cy="58472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Campos </a:t>
            </a:r>
            <a:r>
              <a:rPr lang="en-US" dirty="0"/>
              <a:t>Basin -</a:t>
            </a:r>
            <a:r>
              <a:rPr lang="en-US" dirty="0" smtClean="0"/>
              <a:t> petroleum </a:t>
            </a:r>
            <a:r>
              <a:rPr lang="en-US" dirty="0"/>
              <a:t>rich area located in the Rio de Janeiro </a:t>
            </a:r>
            <a:r>
              <a:rPr lang="en-US" dirty="0" smtClean="0"/>
              <a:t>state</a:t>
            </a:r>
          </a:p>
          <a:p>
            <a:endParaRPr lang="en-US" dirty="0"/>
          </a:p>
          <a:p>
            <a:r>
              <a:rPr lang="en-US" dirty="0" smtClean="0"/>
              <a:t>Responsible </a:t>
            </a:r>
            <a:r>
              <a:rPr lang="en-US" dirty="0"/>
              <a:t>for 80% of Brazil's petroleum </a:t>
            </a:r>
            <a:r>
              <a:rPr lang="en-US" dirty="0" smtClean="0"/>
              <a:t>production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Oil operations </a:t>
            </a:r>
            <a:r>
              <a:rPr lang="en-US" dirty="0"/>
              <a:t>include heavy helicopter traffic between the continent and oceanic </a:t>
            </a:r>
            <a:r>
              <a:rPr lang="en-US" dirty="0" smtClean="0"/>
              <a:t>fields.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4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266" y="0"/>
            <a:ext cx="7296534" cy="1023679"/>
          </a:xfrm>
        </p:spPr>
        <p:txBody>
          <a:bodyPr/>
          <a:lstStyle/>
          <a:p>
            <a:r>
              <a:rPr lang="en-US" dirty="0" smtClean="0"/>
              <a:t>Helicopter Tracking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01" y="1600200"/>
            <a:ext cx="7748585" cy="463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52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153" y="2116"/>
            <a:ext cx="7315200" cy="830997"/>
          </a:xfrm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/>
              <a:t>Problem Statement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22404" y="951813"/>
            <a:ext cx="3499241" cy="588836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Disruption to operations has the potential to bring oil production to a halt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ADS-B is vulnerable to cyber-attacks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ATCs need to be able to recognize and respond to cyber-attacks and currently there is no system in place to do so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effectLst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24" y="2821305"/>
            <a:ext cx="5075429" cy="4036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1646" y="973455"/>
            <a:ext cx="4522979" cy="2846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073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584" y="134207"/>
            <a:ext cx="8194387" cy="1569660"/>
          </a:xfrm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/>
              <a:t>Technical Approach – </a:t>
            </a:r>
            <a:br>
              <a:rPr lang="en-US" sz="4800" dirty="0" smtClean="0"/>
            </a:br>
            <a:r>
              <a:rPr lang="en-US" sz="4800" dirty="0" smtClean="0"/>
              <a:t>Serious Game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95" y="1784694"/>
            <a:ext cx="9025305" cy="5355312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Develop a Serious Game that simulates helicopter operations in support of oil production in the Campos Basin Region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Game will be played by an Air Traffic Controller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Goals: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Identify cyber-attacks and minimize disruption to operations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Understand impact to critical </a:t>
            </a:r>
            <a:r>
              <a:rPr lang="en-US" sz="1800" dirty="0" smtClean="0"/>
              <a:t>infrastructure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 Serious Game provides a cost effective engaging solution where players can take risks without harming assets or life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2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6216"/>
          </a:xfrm>
        </p:spPr>
        <p:txBody>
          <a:bodyPr anchor="ctr"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6438900" cy="525907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Graduate SE/OR Team:</a:t>
            </a:r>
          </a:p>
          <a:p>
            <a:pPr lvl="1"/>
            <a:r>
              <a:rPr lang="en-US" sz="2800" dirty="0" smtClean="0"/>
              <a:t>Concept </a:t>
            </a:r>
            <a:r>
              <a:rPr lang="en-US" sz="2800" dirty="0"/>
              <a:t>of Operations (CONOPS)</a:t>
            </a:r>
          </a:p>
          <a:p>
            <a:pPr lvl="2"/>
            <a:r>
              <a:rPr lang="en-US" sz="2200" dirty="0"/>
              <a:t>Frame the </a:t>
            </a:r>
            <a:r>
              <a:rPr lang="en-US" sz="2200" dirty="0" smtClean="0"/>
              <a:t>problem</a:t>
            </a:r>
          </a:p>
          <a:p>
            <a:pPr lvl="2"/>
            <a:r>
              <a:rPr lang="en-US" sz="2200" dirty="0" smtClean="0"/>
              <a:t>Describe characteristics of game from end user perspective</a:t>
            </a:r>
          </a:p>
          <a:p>
            <a:pPr lvl="2"/>
            <a:r>
              <a:rPr lang="en-US" sz="2200" dirty="0" smtClean="0"/>
              <a:t>Define </a:t>
            </a:r>
            <a:r>
              <a:rPr lang="en-US" sz="2200" dirty="0"/>
              <a:t>the solution for the game </a:t>
            </a:r>
          </a:p>
          <a:p>
            <a:pPr lvl="1"/>
            <a:r>
              <a:rPr lang="en-US" sz="2800" dirty="0" smtClean="0"/>
              <a:t>System/Subsystem Specification</a:t>
            </a:r>
          </a:p>
          <a:p>
            <a:pPr lvl="2"/>
            <a:r>
              <a:rPr lang="en-US" sz="2200" dirty="0"/>
              <a:t>Subsystem Requirements</a:t>
            </a:r>
          </a:p>
          <a:p>
            <a:pPr lvl="2"/>
            <a:r>
              <a:rPr lang="en-US" sz="2200" dirty="0"/>
              <a:t>Software requirements for the </a:t>
            </a:r>
            <a:r>
              <a:rPr lang="en-US" sz="2200" dirty="0" smtClean="0"/>
              <a:t>game</a:t>
            </a:r>
          </a:p>
          <a:p>
            <a:pPr lvl="1"/>
            <a:r>
              <a:rPr lang="en-US" sz="2800" dirty="0" smtClean="0"/>
              <a:t>Software Design Document</a:t>
            </a:r>
          </a:p>
          <a:p>
            <a:pPr lvl="2"/>
            <a:r>
              <a:rPr lang="en-US" sz="2200" dirty="0" smtClean="0"/>
              <a:t>Initially focused on integration of VR-Forces simulation tool and Unity game engine</a:t>
            </a:r>
          </a:p>
          <a:p>
            <a:pPr marL="914400" lvl="2" indent="0">
              <a:buNone/>
            </a:pPr>
            <a:endParaRPr lang="en-US" sz="2200" dirty="0"/>
          </a:p>
          <a:p>
            <a:r>
              <a:rPr lang="en-US" sz="3600" dirty="0" smtClean="0"/>
              <a:t>Undergraduate Simulation and Game Institute (SGI) Team:</a:t>
            </a:r>
          </a:p>
          <a:p>
            <a:pPr lvl="1"/>
            <a:r>
              <a:rPr lang="en-US" sz="2800" dirty="0" smtClean="0"/>
              <a:t>Proof of Concept Serious Game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177362"/>
            <a:ext cx="1130536" cy="146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68402"/>
            <a:ext cx="113053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22882"/>
            <a:ext cx="1130531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3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0"/>
            <a:ext cx="8229600" cy="16002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000" dirty="0" smtClean="0"/>
              <a:t>Policies, Assumptions, Constraints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00200"/>
            <a:ext cx="8229600" cy="518603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Policy Assumptions </a:t>
            </a:r>
            <a:endParaRPr lang="en-US" sz="2800" b="1" dirty="0"/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GMU/SGI standards, policies and best practices</a:t>
            </a:r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Best </a:t>
            </a:r>
            <a:r>
              <a:rPr lang="en-US" sz="2400" dirty="0"/>
              <a:t>practices fostered by the U.S. Entertainment Software Association</a:t>
            </a:r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Entertainment Software Rating Board (ESRB) rating for ACES should be ADULT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General Assumptions </a:t>
            </a:r>
            <a:endParaRPr lang="en-US" sz="2800" b="1" dirty="0"/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First Version – operational at GMU C4I Center and SGI Development Center.</a:t>
            </a:r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Technical Support -  GMU C4I Center and SGI Development Center.</a:t>
            </a:r>
          </a:p>
          <a:p>
            <a:pPr marL="6858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Logistics – GMU SEOR &amp; SGI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https://www.esrb.org/privacy/images/privacy_certified_globe_color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04" y="3869981"/>
            <a:ext cx="545053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ti-Piracy Informat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4" y="3869981"/>
            <a:ext cx="641806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A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12" y="1195387"/>
            <a:ext cx="140676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6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4798</TotalTime>
  <Words>2755</Words>
  <Application>Microsoft Macintosh PowerPoint</Application>
  <PresentationFormat>On-screen Show (4:3)</PresentationFormat>
  <Paragraphs>348</Paragraphs>
  <Slides>27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Executive</vt:lpstr>
      <vt:lpstr>Air Traffic Controller Cyberattack Evaluation Serious (ACES) Game</vt:lpstr>
      <vt:lpstr>Outline</vt:lpstr>
      <vt:lpstr>Definition and Background</vt:lpstr>
      <vt:lpstr>Scenario</vt:lpstr>
      <vt:lpstr>Helicopter Tracking </vt:lpstr>
      <vt:lpstr>Problem Statement</vt:lpstr>
      <vt:lpstr>Technical Approach –  Serious Game</vt:lpstr>
      <vt:lpstr>Deliverables</vt:lpstr>
      <vt:lpstr>Policies, Assumptions, Constraints</vt:lpstr>
      <vt:lpstr>Policies, Assumptions, Constraints (2)</vt:lpstr>
      <vt:lpstr>Operational Concept</vt:lpstr>
      <vt:lpstr>Proposed Metrics</vt:lpstr>
      <vt:lpstr>Storyboards</vt:lpstr>
      <vt:lpstr>Storyboards</vt:lpstr>
      <vt:lpstr>Architecture</vt:lpstr>
      <vt:lpstr> Requirements Development</vt:lpstr>
      <vt:lpstr> Subsystem Requirements</vt:lpstr>
      <vt:lpstr> Subsystem Requirements</vt:lpstr>
      <vt:lpstr> Subsystem Requirements</vt:lpstr>
      <vt:lpstr>Integration of Unity and VR-Forces</vt:lpstr>
      <vt:lpstr>VR-Forces &amp; Unity Interaction</vt:lpstr>
      <vt:lpstr>Unity Interaction with VR-Forces</vt:lpstr>
      <vt:lpstr> Findings / Recommendations</vt:lpstr>
      <vt:lpstr>Validation</vt:lpstr>
      <vt:lpstr> Way Forward</vt:lpstr>
      <vt:lpstr>Proof Of Concept</vt:lpstr>
      <vt:lpstr>Questions/Feedback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Serious Game for Cyber Threat Impact Assessment</dc:title>
  <dc:creator>Doran Cavett</dc:creator>
  <cp:lastModifiedBy>Imran Shah</cp:lastModifiedBy>
  <cp:revision>233</cp:revision>
  <dcterms:created xsi:type="dcterms:W3CDTF">2014-01-26T20:51:33Z</dcterms:created>
  <dcterms:modified xsi:type="dcterms:W3CDTF">2014-05-08T07:08:52Z</dcterms:modified>
</cp:coreProperties>
</file>